
<file path=[Content_Types].xml><?xml version="1.0" encoding="utf-8"?>
<Types xmlns="http://schemas.openxmlformats.org/package/2006/content-types"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5"/>
  </p:notesMasterIdLst>
  <p:sldIdLst>
    <p:sldId id="256" r:id="rId6"/>
    <p:sldId id="257" r:id="rId7"/>
    <p:sldId id="258" r:id="rId8"/>
    <p:sldId id="259" r:id="rId9"/>
    <p:sldId id="300" r:id="rId10"/>
    <p:sldId id="303" r:id="rId11"/>
    <p:sldId id="306" r:id="rId12"/>
    <p:sldId id="302" r:id="rId13"/>
    <p:sldId id="309" r:id="rId14"/>
    <p:sldId id="312" r:id="rId15"/>
    <p:sldId id="310" r:id="rId16"/>
    <p:sldId id="311" r:id="rId17"/>
    <p:sldId id="313" r:id="rId18"/>
    <p:sldId id="315" r:id="rId19"/>
    <p:sldId id="268" r:id="rId20"/>
    <p:sldId id="319" r:id="rId21"/>
    <p:sldId id="317" r:id="rId22"/>
    <p:sldId id="316" r:id="rId23"/>
    <p:sldId id="318" r:id="rId24"/>
    <p:sldId id="320" r:id="rId25"/>
    <p:sldId id="321" r:id="rId26"/>
    <p:sldId id="322" r:id="rId27"/>
    <p:sldId id="327" r:id="rId28"/>
    <p:sldId id="331" r:id="rId29"/>
    <p:sldId id="328" r:id="rId30"/>
    <p:sldId id="329" r:id="rId31"/>
    <p:sldId id="330" r:id="rId32"/>
    <p:sldId id="326" r:id="rId33"/>
    <p:sldId id="26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93"/>
    <a:srgbClr val="215968"/>
    <a:srgbClr val="2753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4" autoAdjust="0"/>
    <p:restoredTop sz="94646"/>
  </p:normalViewPr>
  <p:slideViewPr>
    <p:cSldViewPr snapToGrid="0">
      <p:cViewPr varScale="1">
        <p:scale>
          <a:sx n="105" d="100"/>
          <a:sy n="105" d="100"/>
        </p:scale>
        <p:origin x="10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937B08-318B-4E7B-ABB8-15651C092E0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063D2C61-159A-4478-BE92-C75EABF2F1F1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Cost of your firm</a:t>
          </a:r>
        </a:p>
      </dgm:t>
    </dgm:pt>
    <dgm:pt modelId="{B2B04E32-1120-470F-BBD8-E118F47F48BE}" type="parTrans" cxnId="{B74E00A4-9C2B-4820-B7EA-70C92137E704}">
      <dgm:prSet/>
      <dgm:spPr/>
      <dgm:t>
        <a:bodyPr/>
        <a:lstStyle/>
        <a:p>
          <a:endParaRPr lang="en-US"/>
        </a:p>
      </dgm:t>
    </dgm:pt>
    <dgm:pt modelId="{BC7D99B9-612F-4E4B-934B-668F1ECF35C0}" type="sibTrans" cxnId="{B74E00A4-9C2B-4820-B7EA-70C92137E704}">
      <dgm:prSet/>
      <dgm:spPr/>
      <dgm:t>
        <a:bodyPr/>
        <a:lstStyle/>
        <a:p>
          <a:endParaRPr lang="en-US"/>
        </a:p>
      </dgm:t>
    </dgm:pt>
    <dgm:pt modelId="{0AB602A3-7755-42B4-B85F-393AD1DE60EE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Revenue Target</a:t>
          </a:r>
        </a:p>
      </dgm:t>
    </dgm:pt>
    <dgm:pt modelId="{F25768F0-D2E9-4806-BB61-73C35C9F2A12}" type="parTrans" cxnId="{8C3D9EA2-D748-4664-8408-473EDE1CBAA6}">
      <dgm:prSet/>
      <dgm:spPr/>
      <dgm:t>
        <a:bodyPr/>
        <a:lstStyle/>
        <a:p>
          <a:endParaRPr lang="en-US"/>
        </a:p>
      </dgm:t>
    </dgm:pt>
    <dgm:pt modelId="{744DE851-9576-426F-B00E-918635E99162}" type="sibTrans" cxnId="{8C3D9EA2-D748-4664-8408-473EDE1CBAA6}">
      <dgm:prSet/>
      <dgm:spPr/>
      <dgm:t>
        <a:bodyPr/>
        <a:lstStyle/>
        <a:p>
          <a:endParaRPr lang="en-US"/>
        </a:p>
      </dgm:t>
    </dgm:pt>
    <dgm:pt modelId="{5F99A625-2F83-4719-97DB-E438B53B5D04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/>
            <a:t>Desired Profits</a:t>
          </a:r>
        </a:p>
      </dgm:t>
    </dgm:pt>
    <dgm:pt modelId="{C3B5289D-ABAA-4899-86FE-E4DAA5CBAF2B}" type="parTrans" cxnId="{1B2F95A4-9BB9-46DA-B8D1-87C24F99A196}">
      <dgm:prSet/>
      <dgm:spPr/>
      <dgm:t>
        <a:bodyPr/>
        <a:lstStyle/>
        <a:p>
          <a:endParaRPr lang="en-US"/>
        </a:p>
      </dgm:t>
    </dgm:pt>
    <dgm:pt modelId="{BBCCB0F7-CE7B-4852-997A-12767460C7A4}" type="sibTrans" cxnId="{1B2F95A4-9BB9-46DA-B8D1-87C24F99A196}">
      <dgm:prSet/>
      <dgm:spPr/>
      <dgm:t>
        <a:bodyPr/>
        <a:lstStyle/>
        <a:p>
          <a:endParaRPr lang="en-US"/>
        </a:p>
      </dgm:t>
    </dgm:pt>
    <dgm:pt modelId="{13986790-22AD-453B-B858-7BC9654EEA4D}" type="pres">
      <dgm:prSet presAssocID="{16937B08-318B-4E7B-ABB8-15651C092E05}" presName="linearFlow" presStyleCnt="0">
        <dgm:presLayoutVars>
          <dgm:dir/>
          <dgm:resizeHandles val="exact"/>
        </dgm:presLayoutVars>
      </dgm:prSet>
      <dgm:spPr/>
    </dgm:pt>
    <dgm:pt modelId="{60664937-243E-4032-9077-BBDA42985DD7}" type="pres">
      <dgm:prSet presAssocID="{063D2C61-159A-4478-BE92-C75EABF2F1F1}" presName="node" presStyleLbl="node1" presStyleIdx="0" presStyleCnt="3">
        <dgm:presLayoutVars>
          <dgm:bulletEnabled val="1"/>
        </dgm:presLayoutVars>
      </dgm:prSet>
      <dgm:spPr/>
    </dgm:pt>
    <dgm:pt modelId="{999D301E-7FD2-4BF1-8961-5C3830EA0906}" type="pres">
      <dgm:prSet presAssocID="{BC7D99B9-612F-4E4B-934B-668F1ECF35C0}" presName="spacerL" presStyleCnt="0"/>
      <dgm:spPr/>
    </dgm:pt>
    <dgm:pt modelId="{620333FC-E9F9-4B84-9758-DE0242AD67AF}" type="pres">
      <dgm:prSet presAssocID="{BC7D99B9-612F-4E4B-934B-668F1ECF35C0}" presName="sibTrans" presStyleLbl="sibTrans2D1" presStyleIdx="0" presStyleCnt="2"/>
      <dgm:spPr/>
    </dgm:pt>
    <dgm:pt modelId="{DDDD039E-3A80-4A04-A232-9C77752CFC38}" type="pres">
      <dgm:prSet presAssocID="{BC7D99B9-612F-4E4B-934B-668F1ECF35C0}" presName="spacerR" presStyleCnt="0"/>
      <dgm:spPr/>
    </dgm:pt>
    <dgm:pt modelId="{3C982158-59DF-4F60-AC2C-C3BDDEE58F72}" type="pres">
      <dgm:prSet presAssocID="{5F99A625-2F83-4719-97DB-E438B53B5D04}" presName="node" presStyleLbl="node1" presStyleIdx="1" presStyleCnt="3">
        <dgm:presLayoutVars>
          <dgm:bulletEnabled val="1"/>
        </dgm:presLayoutVars>
      </dgm:prSet>
      <dgm:spPr/>
    </dgm:pt>
    <dgm:pt modelId="{DBE7180B-DCC2-4D1A-B055-E0164D8C85CD}" type="pres">
      <dgm:prSet presAssocID="{BBCCB0F7-CE7B-4852-997A-12767460C7A4}" presName="spacerL" presStyleCnt="0"/>
      <dgm:spPr/>
    </dgm:pt>
    <dgm:pt modelId="{08446BE4-7D39-4135-92D3-3FFEE24C46BC}" type="pres">
      <dgm:prSet presAssocID="{BBCCB0F7-CE7B-4852-997A-12767460C7A4}" presName="sibTrans" presStyleLbl="sibTrans2D1" presStyleIdx="1" presStyleCnt="2"/>
      <dgm:spPr/>
    </dgm:pt>
    <dgm:pt modelId="{8572B4E4-1298-4FCD-9AAB-734B29CB853B}" type="pres">
      <dgm:prSet presAssocID="{BBCCB0F7-CE7B-4852-997A-12767460C7A4}" presName="spacerR" presStyleCnt="0"/>
      <dgm:spPr/>
    </dgm:pt>
    <dgm:pt modelId="{470BEBE3-8C3F-4B4D-A163-EABAFAD03A87}" type="pres">
      <dgm:prSet presAssocID="{0AB602A3-7755-42B4-B85F-393AD1DE60EE}" presName="node" presStyleLbl="node1" presStyleIdx="2" presStyleCnt="3">
        <dgm:presLayoutVars>
          <dgm:bulletEnabled val="1"/>
        </dgm:presLayoutVars>
      </dgm:prSet>
      <dgm:spPr/>
    </dgm:pt>
  </dgm:ptLst>
  <dgm:cxnLst>
    <dgm:cxn modelId="{0A45111D-FD1F-428D-A6B5-11BF6B31B162}" type="presOf" srcId="{BC7D99B9-612F-4E4B-934B-668F1ECF35C0}" destId="{620333FC-E9F9-4B84-9758-DE0242AD67AF}" srcOrd="0" destOrd="0" presId="urn:microsoft.com/office/officeart/2005/8/layout/equation1"/>
    <dgm:cxn modelId="{0D89F74B-B927-4DD8-87EE-F6C32CD9ED49}" type="presOf" srcId="{16937B08-318B-4E7B-ABB8-15651C092E05}" destId="{13986790-22AD-453B-B858-7BC9654EEA4D}" srcOrd="0" destOrd="0" presId="urn:microsoft.com/office/officeart/2005/8/layout/equation1"/>
    <dgm:cxn modelId="{D6A07682-3477-4B8C-8C71-0A4B2B1A919F}" type="presOf" srcId="{0AB602A3-7755-42B4-B85F-393AD1DE60EE}" destId="{470BEBE3-8C3F-4B4D-A163-EABAFAD03A87}" srcOrd="0" destOrd="0" presId="urn:microsoft.com/office/officeart/2005/8/layout/equation1"/>
    <dgm:cxn modelId="{8C3D9EA2-D748-4664-8408-473EDE1CBAA6}" srcId="{16937B08-318B-4E7B-ABB8-15651C092E05}" destId="{0AB602A3-7755-42B4-B85F-393AD1DE60EE}" srcOrd="2" destOrd="0" parTransId="{F25768F0-D2E9-4806-BB61-73C35C9F2A12}" sibTransId="{744DE851-9576-426F-B00E-918635E99162}"/>
    <dgm:cxn modelId="{B74E00A4-9C2B-4820-B7EA-70C92137E704}" srcId="{16937B08-318B-4E7B-ABB8-15651C092E05}" destId="{063D2C61-159A-4478-BE92-C75EABF2F1F1}" srcOrd="0" destOrd="0" parTransId="{B2B04E32-1120-470F-BBD8-E118F47F48BE}" sibTransId="{BC7D99B9-612F-4E4B-934B-668F1ECF35C0}"/>
    <dgm:cxn modelId="{1B2F95A4-9BB9-46DA-B8D1-87C24F99A196}" srcId="{16937B08-318B-4E7B-ABB8-15651C092E05}" destId="{5F99A625-2F83-4719-97DB-E438B53B5D04}" srcOrd="1" destOrd="0" parTransId="{C3B5289D-ABAA-4899-86FE-E4DAA5CBAF2B}" sibTransId="{BBCCB0F7-CE7B-4852-997A-12767460C7A4}"/>
    <dgm:cxn modelId="{2E5F28BE-EED5-473F-B1E8-0CBBB3FB4344}" type="presOf" srcId="{BBCCB0F7-CE7B-4852-997A-12767460C7A4}" destId="{08446BE4-7D39-4135-92D3-3FFEE24C46BC}" srcOrd="0" destOrd="0" presId="urn:microsoft.com/office/officeart/2005/8/layout/equation1"/>
    <dgm:cxn modelId="{792C82DB-9D5D-4C02-B9C1-834329B67953}" type="presOf" srcId="{5F99A625-2F83-4719-97DB-E438B53B5D04}" destId="{3C982158-59DF-4F60-AC2C-C3BDDEE58F72}" srcOrd="0" destOrd="0" presId="urn:microsoft.com/office/officeart/2005/8/layout/equation1"/>
    <dgm:cxn modelId="{284878F7-FFDD-4114-B059-5DF7C3370A21}" type="presOf" srcId="{063D2C61-159A-4478-BE92-C75EABF2F1F1}" destId="{60664937-243E-4032-9077-BBDA42985DD7}" srcOrd="0" destOrd="0" presId="urn:microsoft.com/office/officeart/2005/8/layout/equation1"/>
    <dgm:cxn modelId="{9501357A-14AB-4B68-AD0C-6083CDA5F79F}" type="presParOf" srcId="{13986790-22AD-453B-B858-7BC9654EEA4D}" destId="{60664937-243E-4032-9077-BBDA42985DD7}" srcOrd="0" destOrd="0" presId="urn:microsoft.com/office/officeart/2005/8/layout/equation1"/>
    <dgm:cxn modelId="{0562DCB2-5317-4957-A2F5-72414E93DE13}" type="presParOf" srcId="{13986790-22AD-453B-B858-7BC9654EEA4D}" destId="{999D301E-7FD2-4BF1-8961-5C3830EA0906}" srcOrd="1" destOrd="0" presId="urn:microsoft.com/office/officeart/2005/8/layout/equation1"/>
    <dgm:cxn modelId="{9BC242BC-6703-4E5A-92E6-A99BD3D93959}" type="presParOf" srcId="{13986790-22AD-453B-B858-7BC9654EEA4D}" destId="{620333FC-E9F9-4B84-9758-DE0242AD67AF}" srcOrd="2" destOrd="0" presId="urn:microsoft.com/office/officeart/2005/8/layout/equation1"/>
    <dgm:cxn modelId="{E6C0F65F-779B-4F99-8DD1-983C642A5C69}" type="presParOf" srcId="{13986790-22AD-453B-B858-7BC9654EEA4D}" destId="{DDDD039E-3A80-4A04-A232-9C77752CFC38}" srcOrd="3" destOrd="0" presId="urn:microsoft.com/office/officeart/2005/8/layout/equation1"/>
    <dgm:cxn modelId="{22D057A3-7EC8-4534-8648-5E05338DB137}" type="presParOf" srcId="{13986790-22AD-453B-B858-7BC9654EEA4D}" destId="{3C982158-59DF-4F60-AC2C-C3BDDEE58F72}" srcOrd="4" destOrd="0" presId="urn:microsoft.com/office/officeart/2005/8/layout/equation1"/>
    <dgm:cxn modelId="{3B296A6C-A866-4735-BA5D-A3F0B201C45B}" type="presParOf" srcId="{13986790-22AD-453B-B858-7BC9654EEA4D}" destId="{DBE7180B-DCC2-4D1A-B055-E0164D8C85CD}" srcOrd="5" destOrd="0" presId="urn:microsoft.com/office/officeart/2005/8/layout/equation1"/>
    <dgm:cxn modelId="{8CF0A853-64D0-40BF-A370-3F777166C7E8}" type="presParOf" srcId="{13986790-22AD-453B-B858-7BC9654EEA4D}" destId="{08446BE4-7D39-4135-92D3-3FFEE24C46BC}" srcOrd="6" destOrd="0" presId="urn:microsoft.com/office/officeart/2005/8/layout/equation1"/>
    <dgm:cxn modelId="{AF7A20EC-1F01-4B96-AE52-B5C196C725BD}" type="presParOf" srcId="{13986790-22AD-453B-B858-7BC9654EEA4D}" destId="{8572B4E4-1298-4FCD-9AAB-734B29CB853B}" srcOrd="7" destOrd="0" presId="urn:microsoft.com/office/officeart/2005/8/layout/equation1"/>
    <dgm:cxn modelId="{23C3E23C-75A3-411C-AE1B-0A63F6090034}" type="presParOf" srcId="{13986790-22AD-453B-B858-7BC9654EEA4D}" destId="{470BEBE3-8C3F-4B4D-A163-EABAFAD03A8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937B08-318B-4E7B-ABB8-15651C092E0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063D2C61-159A-4478-BE92-C75EABF2F1F1}">
      <dgm:prSet phldrT="[Text]"/>
      <dgm:spPr>
        <a:solidFill>
          <a:srgbClr val="275317"/>
        </a:solidFill>
      </dgm:spPr>
      <dgm:t>
        <a:bodyPr/>
        <a:lstStyle/>
        <a:p>
          <a:r>
            <a:rPr lang="en-US" dirty="0"/>
            <a:t>Target Revenue</a:t>
          </a:r>
        </a:p>
      </dgm:t>
    </dgm:pt>
    <dgm:pt modelId="{B2B04E32-1120-470F-BBD8-E118F47F48BE}" type="parTrans" cxnId="{B74E00A4-9C2B-4820-B7EA-70C92137E704}">
      <dgm:prSet/>
      <dgm:spPr/>
      <dgm:t>
        <a:bodyPr/>
        <a:lstStyle/>
        <a:p>
          <a:endParaRPr lang="en-US"/>
        </a:p>
      </dgm:t>
    </dgm:pt>
    <dgm:pt modelId="{BC7D99B9-612F-4E4B-934B-668F1ECF35C0}" type="sibTrans" cxnId="{B74E00A4-9C2B-4820-B7EA-70C92137E704}">
      <dgm:prSet/>
      <dgm:spPr/>
      <dgm:t>
        <a:bodyPr/>
        <a:lstStyle/>
        <a:p>
          <a:endParaRPr lang="en-US"/>
        </a:p>
      </dgm:t>
    </dgm:pt>
    <dgm:pt modelId="{0AB602A3-7755-42B4-B85F-393AD1DE60EE}">
      <dgm:prSet phldrT="[Text]"/>
      <dgm:spPr>
        <a:solidFill>
          <a:srgbClr val="215968"/>
        </a:solidFill>
      </dgm:spPr>
      <dgm:t>
        <a:bodyPr/>
        <a:lstStyle/>
        <a:p>
          <a:r>
            <a:rPr lang="en-US" dirty="0"/>
            <a:t>Target # of Clients</a:t>
          </a:r>
        </a:p>
      </dgm:t>
    </dgm:pt>
    <dgm:pt modelId="{F25768F0-D2E9-4806-BB61-73C35C9F2A12}" type="parTrans" cxnId="{8C3D9EA2-D748-4664-8408-473EDE1CBAA6}">
      <dgm:prSet/>
      <dgm:spPr/>
      <dgm:t>
        <a:bodyPr/>
        <a:lstStyle/>
        <a:p>
          <a:endParaRPr lang="en-US"/>
        </a:p>
      </dgm:t>
    </dgm:pt>
    <dgm:pt modelId="{744DE851-9576-426F-B00E-918635E99162}" type="sibTrans" cxnId="{8C3D9EA2-D748-4664-8408-473EDE1CBAA6}">
      <dgm:prSet/>
      <dgm:spPr/>
      <dgm:t>
        <a:bodyPr/>
        <a:lstStyle/>
        <a:p>
          <a:endParaRPr lang="en-US"/>
        </a:p>
      </dgm:t>
    </dgm:pt>
    <dgm:pt modelId="{5F99A625-2F83-4719-97DB-E438B53B5D04}">
      <dgm:prSet phldrT="[Text]"/>
      <dgm:spPr>
        <a:solidFill>
          <a:srgbClr val="C45D08"/>
        </a:solidFill>
      </dgm:spPr>
      <dgm:t>
        <a:bodyPr/>
        <a:lstStyle/>
        <a:p>
          <a:r>
            <a:rPr lang="en-US" dirty="0"/>
            <a:t>Avg Case Value $$</a:t>
          </a:r>
        </a:p>
      </dgm:t>
    </dgm:pt>
    <dgm:pt modelId="{C3B5289D-ABAA-4899-86FE-E4DAA5CBAF2B}" type="parTrans" cxnId="{1B2F95A4-9BB9-46DA-B8D1-87C24F99A196}">
      <dgm:prSet/>
      <dgm:spPr/>
      <dgm:t>
        <a:bodyPr/>
        <a:lstStyle/>
        <a:p>
          <a:endParaRPr lang="en-US"/>
        </a:p>
      </dgm:t>
    </dgm:pt>
    <dgm:pt modelId="{BBCCB0F7-CE7B-4852-997A-12767460C7A4}" type="sibTrans" cxnId="{1B2F95A4-9BB9-46DA-B8D1-87C24F99A196}">
      <dgm:prSet/>
      <dgm:spPr/>
      <dgm:t>
        <a:bodyPr/>
        <a:lstStyle/>
        <a:p>
          <a:endParaRPr lang="en-US"/>
        </a:p>
      </dgm:t>
    </dgm:pt>
    <dgm:pt modelId="{13986790-22AD-453B-B858-7BC9654EEA4D}" type="pres">
      <dgm:prSet presAssocID="{16937B08-318B-4E7B-ABB8-15651C092E05}" presName="linearFlow" presStyleCnt="0">
        <dgm:presLayoutVars>
          <dgm:dir/>
          <dgm:resizeHandles val="exact"/>
        </dgm:presLayoutVars>
      </dgm:prSet>
      <dgm:spPr/>
    </dgm:pt>
    <dgm:pt modelId="{60664937-243E-4032-9077-BBDA42985DD7}" type="pres">
      <dgm:prSet presAssocID="{063D2C61-159A-4478-BE92-C75EABF2F1F1}" presName="node" presStyleLbl="node1" presStyleIdx="0" presStyleCnt="3">
        <dgm:presLayoutVars>
          <dgm:bulletEnabled val="1"/>
        </dgm:presLayoutVars>
      </dgm:prSet>
      <dgm:spPr/>
    </dgm:pt>
    <dgm:pt modelId="{999D301E-7FD2-4BF1-8961-5C3830EA0906}" type="pres">
      <dgm:prSet presAssocID="{BC7D99B9-612F-4E4B-934B-668F1ECF35C0}" presName="spacerL" presStyleCnt="0"/>
      <dgm:spPr/>
    </dgm:pt>
    <dgm:pt modelId="{620333FC-E9F9-4B84-9758-DE0242AD67AF}" type="pres">
      <dgm:prSet presAssocID="{BC7D99B9-612F-4E4B-934B-668F1ECF35C0}" presName="sibTrans" presStyleLbl="sibTrans2D1" presStyleIdx="0" presStyleCnt="2"/>
      <dgm:spPr>
        <a:prstGeom prst="mathDivide">
          <a:avLst/>
        </a:prstGeom>
      </dgm:spPr>
    </dgm:pt>
    <dgm:pt modelId="{DDDD039E-3A80-4A04-A232-9C77752CFC38}" type="pres">
      <dgm:prSet presAssocID="{BC7D99B9-612F-4E4B-934B-668F1ECF35C0}" presName="spacerR" presStyleCnt="0"/>
      <dgm:spPr/>
    </dgm:pt>
    <dgm:pt modelId="{3C982158-59DF-4F60-AC2C-C3BDDEE58F72}" type="pres">
      <dgm:prSet presAssocID="{5F99A625-2F83-4719-97DB-E438B53B5D04}" presName="node" presStyleLbl="node1" presStyleIdx="1" presStyleCnt="3" custScaleX="115846">
        <dgm:presLayoutVars>
          <dgm:bulletEnabled val="1"/>
        </dgm:presLayoutVars>
      </dgm:prSet>
      <dgm:spPr/>
    </dgm:pt>
    <dgm:pt modelId="{DBE7180B-DCC2-4D1A-B055-E0164D8C85CD}" type="pres">
      <dgm:prSet presAssocID="{BBCCB0F7-CE7B-4852-997A-12767460C7A4}" presName="spacerL" presStyleCnt="0"/>
      <dgm:spPr/>
    </dgm:pt>
    <dgm:pt modelId="{08446BE4-7D39-4135-92D3-3FFEE24C46BC}" type="pres">
      <dgm:prSet presAssocID="{BBCCB0F7-CE7B-4852-997A-12767460C7A4}" presName="sibTrans" presStyleLbl="sibTrans2D1" presStyleIdx="1" presStyleCnt="2"/>
      <dgm:spPr/>
    </dgm:pt>
    <dgm:pt modelId="{8572B4E4-1298-4FCD-9AAB-734B29CB853B}" type="pres">
      <dgm:prSet presAssocID="{BBCCB0F7-CE7B-4852-997A-12767460C7A4}" presName="spacerR" presStyleCnt="0"/>
      <dgm:spPr/>
    </dgm:pt>
    <dgm:pt modelId="{470BEBE3-8C3F-4B4D-A163-EABAFAD03A87}" type="pres">
      <dgm:prSet presAssocID="{0AB602A3-7755-42B4-B85F-393AD1DE60EE}" presName="node" presStyleLbl="node1" presStyleIdx="2" presStyleCnt="3" custScaleX="108051">
        <dgm:presLayoutVars>
          <dgm:bulletEnabled val="1"/>
        </dgm:presLayoutVars>
      </dgm:prSet>
      <dgm:spPr/>
    </dgm:pt>
  </dgm:ptLst>
  <dgm:cxnLst>
    <dgm:cxn modelId="{0A45111D-FD1F-428D-A6B5-11BF6B31B162}" type="presOf" srcId="{BC7D99B9-612F-4E4B-934B-668F1ECF35C0}" destId="{620333FC-E9F9-4B84-9758-DE0242AD67AF}" srcOrd="0" destOrd="0" presId="urn:microsoft.com/office/officeart/2005/8/layout/equation1"/>
    <dgm:cxn modelId="{0D89F74B-B927-4DD8-87EE-F6C32CD9ED49}" type="presOf" srcId="{16937B08-318B-4E7B-ABB8-15651C092E05}" destId="{13986790-22AD-453B-B858-7BC9654EEA4D}" srcOrd="0" destOrd="0" presId="urn:microsoft.com/office/officeart/2005/8/layout/equation1"/>
    <dgm:cxn modelId="{D6A07682-3477-4B8C-8C71-0A4B2B1A919F}" type="presOf" srcId="{0AB602A3-7755-42B4-B85F-393AD1DE60EE}" destId="{470BEBE3-8C3F-4B4D-A163-EABAFAD03A87}" srcOrd="0" destOrd="0" presId="urn:microsoft.com/office/officeart/2005/8/layout/equation1"/>
    <dgm:cxn modelId="{8C3D9EA2-D748-4664-8408-473EDE1CBAA6}" srcId="{16937B08-318B-4E7B-ABB8-15651C092E05}" destId="{0AB602A3-7755-42B4-B85F-393AD1DE60EE}" srcOrd="2" destOrd="0" parTransId="{F25768F0-D2E9-4806-BB61-73C35C9F2A12}" sibTransId="{744DE851-9576-426F-B00E-918635E99162}"/>
    <dgm:cxn modelId="{B74E00A4-9C2B-4820-B7EA-70C92137E704}" srcId="{16937B08-318B-4E7B-ABB8-15651C092E05}" destId="{063D2C61-159A-4478-BE92-C75EABF2F1F1}" srcOrd="0" destOrd="0" parTransId="{B2B04E32-1120-470F-BBD8-E118F47F48BE}" sibTransId="{BC7D99B9-612F-4E4B-934B-668F1ECF35C0}"/>
    <dgm:cxn modelId="{1B2F95A4-9BB9-46DA-B8D1-87C24F99A196}" srcId="{16937B08-318B-4E7B-ABB8-15651C092E05}" destId="{5F99A625-2F83-4719-97DB-E438B53B5D04}" srcOrd="1" destOrd="0" parTransId="{C3B5289D-ABAA-4899-86FE-E4DAA5CBAF2B}" sibTransId="{BBCCB0F7-CE7B-4852-997A-12767460C7A4}"/>
    <dgm:cxn modelId="{2E5F28BE-EED5-473F-B1E8-0CBBB3FB4344}" type="presOf" srcId="{BBCCB0F7-CE7B-4852-997A-12767460C7A4}" destId="{08446BE4-7D39-4135-92D3-3FFEE24C46BC}" srcOrd="0" destOrd="0" presId="urn:microsoft.com/office/officeart/2005/8/layout/equation1"/>
    <dgm:cxn modelId="{792C82DB-9D5D-4C02-B9C1-834329B67953}" type="presOf" srcId="{5F99A625-2F83-4719-97DB-E438B53B5D04}" destId="{3C982158-59DF-4F60-AC2C-C3BDDEE58F72}" srcOrd="0" destOrd="0" presId="urn:microsoft.com/office/officeart/2005/8/layout/equation1"/>
    <dgm:cxn modelId="{284878F7-FFDD-4114-B059-5DF7C3370A21}" type="presOf" srcId="{063D2C61-159A-4478-BE92-C75EABF2F1F1}" destId="{60664937-243E-4032-9077-BBDA42985DD7}" srcOrd="0" destOrd="0" presId="urn:microsoft.com/office/officeart/2005/8/layout/equation1"/>
    <dgm:cxn modelId="{9501357A-14AB-4B68-AD0C-6083CDA5F79F}" type="presParOf" srcId="{13986790-22AD-453B-B858-7BC9654EEA4D}" destId="{60664937-243E-4032-9077-BBDA42985DD7}" srcOrd="0" destOrd="0" presId="urn:microsoft.com/office/officeart/2005/8/layout/equation1"/>
    <dgm:cxn modelId="{0562DCB2-5317-4957-A2F5-72414E93DE13}" type="presParOf" srcId="{13986790-22AD-453B-B858-7BC9654EEA4D}" destId="{999D301E-7FD2-4BF1-8961-5C3830EA0906}" srcOrd="1" destOrd="0" presId="urn:microsoft.com/office/officeart/2005/8/layout/equation1"/>
    <dgm:cxn modelId="{9BC242BC-6703-4E5A-92E6-A99BD3D93959}" type="presParOf" srcId="{13986790-22AD-453B-B858-7BC9654EEA4D}" destId="{620333FC-E9F9-4B84-9758-DE0242AD67AF}" srcOrd="2" destOrd="0" presId="urn:microsoft.com/office/officeart/2005/8/layout/equation1"/>
    <dgm:cxn modelId="{E6C0F65F-779B-4F99-8DD1-983C642A5C69}" type="presParOf" srcId="{13986790-22AD-453B-B858-7BC9654EEA4D}" destId="{DDDD039E-3A80-4A04-A232-9C77752CFC38}" srcOrd="3" destOrd="0" presId="urn:microsoft.com/office/officeart/2005/8/layout/equation1"/>
    <dgm:cxn modelId="{22D057A3-7EC8-4534-8648-5E05338DB137}" type="presParOf" srcId="{13986790-22AD-453B-B858-7BC9654EEA4D}" destId="{3C982158-59DF-4F60-AC2C-C3BDDEE58F72}" srcOrd="4" destOrd="0" presId="urn:microsoft.com/office/officeart/2005/8/layout/equation1"/>
    <dgm:cxn modelId="{3B296A6C-A866-4735-BA5D-A3F0B201C45B}" type="presParOf" srcId="{13986790-22AD-453B-B858-7BC9654EEA4D}" destId="{DBE7180B-DCC2-4D1A-B055-E0164D8C85CD}" srcOrd="5" destOrd="0" presId="urn:microsoft.com/office/officeart/2005/8/layout/equation1"/>
    <dgm:cxn modelId="{8CF0A853-64D0-40BF-A370-3F777166C7E8}" type="presParOf" srcId="{13986790-22AD-453B-B858-7BC9654EEA4D}" destId="{08446BE4-7D39-4135-92D3-3FFEE24C46BC}" srcOrd="6" destOrd="0" presId="urn:microsoft.com/office/officeart/2005/8/layout/equation1"/>
    <dgm:cxn modelId="{AF7A20EC-1F01-4B96-AE52-B5C196C725BD}" type="presParOf" srcId="{13986790-22AD-453B-B858-7BC9654EEA4D}" destId="{8572B4E4-1298-4FCD-9AAB-734B29CB853B}" srcOrd="7" destOrd="0" presId="urn:microsoft.com/office/officeart/2005/8/layout/equation1"/>
    <dgm:cxn modelId="{23C3E23C-75A3-411C-AE1B-0A63F6090034}" type="presParOf" srcId="{13986790-22AD-453B-B858-7BC9654EEA4D}" destId="{470BEBE3-8C3F-4B4D-A163-EABAFAD03A8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937B08-318B-4E7B-ABB8-15651C092E0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063D2C61-159A-4478-BE92-C75EABF2F1F1}">
      <dgm:prSet phldrT="[Text]"/>
      <dgm:spPr>
        <a:solidFill>
          <a:srgbClr val="275317"/>
        </a:solidFill>
      </dgm:spPr>
      <dgm:t>
        <a:bodyPr/>
        <a:lstStyle/>
        <a:p>
          <a:r>
            <a:rPr lang="en-US" dirty="0"/>
            <a:t>Target Revenue</a:t>
          </a:r>
        </a:p>
      </dgm:t>
    </dgm:pt>
    <dgm:pt modelId="{B2B04E32-1120-470F-BBD8-E118F47F48BE}" type="parTrans" cxnId="{B74E00A4-9C2B-4820-B7EA-70C92137E704}">
      <dgm:prSet/>
      <dgm:spPr/>
      <dgm:t>
        <a:bodyPr/>
        <a:lstStyle/>
        <a:p>
          <a:endParaRPr lang="en-US"/>
        </a:p>
      </dgm:t>
    </dgm:pt>
    <dgm:pt modelId="{BC7D99B9-612F-4E4B-934B-668F1ECF35C0}" type="sibTrans" cxnId="{B74E00A4-9C2B-4820-B7EA-70C92137E704}">
      <dgm:prSet/>
      <dgm:spPr/>
      <dgm:t>
        <a:bodyPr/>
        <a:lstStyle/>
        <a:p>
          <a:endParaRPr lang="en-US"/>
        </a:p>
      </dgm:t>
    </dgm:pt>
    <dgm:pt modelId="{0AB602A3-7755-42B4-B85F-393AD1DE60EE}">
      <dgm:prSet phldrT="[Text]"/>
      <dgm:spPr>
        <a:solidFill>
          <a:srgbClr val="215968"/>
        </a:solidFill>
      </dgm:spPr>
      <dgm:t>
        <a:bodyPr/>
        <a:lstStyle/>
        <a:p>
          <a:r>
            <a:rPr lang="en-US" dirty="0"/>
            <a:t>Target # of Clients</a:t>
          </a:r>
        </a:p>
      </dgm:t>
    </dgm:pt>
    <dgm:pt modelId="{F25768F0-D2E9-4806-BB61-73C35C9F2A12}" type="parTrans" cxnId="{8C3D9EA2-D748-4664-8408-473EDE1CBAA6}">
      <dgm:prSet/>
      <dgm:spPr/>
      <dgm:t>
        <a:bodyPr/>
        <a:lstStyle/>
        <a:p>
          <a:endParaRPr lang="en-US"/>
        </a:p>
      </dgm:t>
    </dgm:pt>
    <dgm:pt modelId="{744DE851-9576-426F-B00E-918635E99162}" type="sibTrans" cxnId="{8C3D9EA2-D748-4664-8408-473EDE1CBAA6}">
      <dgm:prSet/>
      <dgm:spPr/>
      <dgm:t>
        <a:bodyPr/>
        <a:lstStyle/>
        <a:p>
          <a:endParaRPr lang="en-US"/>
        </a:p>
      </dgm:t>
    </dgm:pt>
    <dgm:pt modelId="{5F99A625-2F83-4719-97DB-E438B53B5D04}">
      <dgm:prSet phldrT="[Text]"/>
      <dgm:spPr>
        <a:solidFill>
          <a:srgbClr val="C45D08"/>
        </a:solidFill>
      </dgm:spPr>
      <dgm:t>
        <a:bodyPr/>
        <a:lstStyle/>
        <a:p>
          <a:r>
            <a:rPr lang="en-US" dirty="0"/>
            <a:t>Avg Case Value $$</a:t>
          </a:r>
        </a:p>
      </dgm:t>
    </dgm:pt>
    <dgm:pt modelId="{C3B5289D-ABAA-4899-86FE-E4DAA5CBAF2B}" type="parTrans" cxnId="{1B2F95A4-9BB9-46DA-B8D1-87C24F99A196}">
      <dgm:prSet/>
      <dgm:spPr/>
      <dgm:t>
        <a:bodyPr/>
        <a:lstStyle/>
        <a:p>
          <a:endParaRPr lang="en-US"/>
        </a:p>
      </dgm:t>
    </dgm:pt>
    <dgm:pt modelId="{BBCCB0F7-CE7B-4852-997A-12767460C7A4}" type="sibTrans" cxnId="{1B2F95A4-9BB9-46DA-B8D1-87C24F99A196}">
      <dgm:prSet/>
      <dgm:spPr/>
      <dgm:t>
        <a:bodyPr/>
        <a:lstStyle/>
        <a:p>
          <a:endParaRPr lang="en-US"/>
        </a:p>
      </dgm:t>
    </dgm:pt>
    <dgm:pt modelId="{13986790-22AD-453B-B858-7BC9654EEA4D}" type="pres">
      <dgm:prSet presAssocID="{16937B08-318B-4E7B-ABB8-15651C092E05}" presName="linearFlow" presStyleCnt="0">
        <dgm:presLayoutVars>
          <dgm:dir/>
          <dgm:resizeHandles val="exact"/>
        </dgm:presLayoutVars>
      </dgm:prSet>
      <dgm:spPr/>
    </dgm:pt>
    <dgm:pt modelId="{60664937-243E-4032-9077-BBDA42985DD7}" type="pres">
      <dgm:prSet presAssocID="{063D2C61-159A-4478-BE92-C75EABF2F1F1}" presName="node" presStyleLbl="node1" presStyleIdx="0" presStyleCnt="3">
        <dgm:presLayoutVars>
          <dgm:bulletEnabled val="1"/>
        </dgm:presLayoutVars>
      </dgm:prSet>
      <dgm:spPr/>
    </dgm:pt>
    <dgm:pt modelId="{999D301E-7FD2-4BF1-8961-5C3830EA0906}" type="pres">
      <dgm:prSet presAssocID="{BC7D99B9-612F-4E4B-934B-668F1ECF35C0}" presName="spacerL" presStyleCnt="0"/>
      <dgm:spPr/>
    </dgm:pt>
    <dgm:pt modelId="{620333FC-E9F9-4B84-9758-DE0242AD67AF}" type="pres">
      <dgm:prSet presAssocID="{BC7D99B9-612F-4E4B-934B-668F1ECF35C0}" presName="sibTrans" presStyleLbl="sibTrans2D1" presStyleIdx="0" presStyleCnt="2"/>
      <dgm:spPr>
        <a:prstGeom prst="mathDivide">
          <a:avLst/>
        </a:prstGeom>
      </dgm:spPr>
    </dgm:pt>
    <dgm:pt modelId="{DDDD039E-3A80-4A04-A232-9C77752CFC38}" type="pres">
      <dgm:prSet presAssocID="{BC7D99B9-612F-4E4B-934B-668F1ECF35C0}" presName="spacerR" presStyleCnt="0"/>
      <dgm:spPr/>
    </dgm:pt>
    <dgm:pt modelId="{3C982158-59DF-4F60-AC2C-C3BDDEE58F72}" type="pres">
      <dgm:prSet presAssocID="{5F99A625-2F83-4719-97DB-E438B53B5D04}" presName="node" presStyleLbl="node1" presStyleIdx="1" presStyleCnt="3" custScaleX="115846">
        <dgm:presLayoutVars>
          <dgm:bulletEnabled val="1"/>
        </dgm:presLayoutVars>
      </dgm:prSet>
      <dgm:spPr/>
    </dgm:pt>
    <dgm:pt modelId="{DBE7180B-DCC2-4D1A-B055-E0164D8C85CD}" type="pres">
      <dgm:prSet presAssocID="{BBCCB0F7-CE7B-4852-997A-12767460C7A4}" presName="spacerL" presStyleCnt="0"/>
      <dgm:spPr/>
    </dgm:pt>
    <dgm:pt modelId="{08446BE4-7D39-4135-92D3-3FFEE24C46BC}" type="pres">
      <dgm:prSet presAssocID="{BBCCB0F7-CE7B-4852-997A-12767460C7A4}" presName="sibTrans" presStyleLbl="sibTrans2D1" presStyleIdx="1" presStyleCnt="2"/>
      <dgm:spPr/>
    </dgm:pt>
    <dgm:pt modelId="{8572B4E4-1298-4FCD-9AAB-734B29CB853B}" type="pres">
      <dgm:prSet presAssocID="{BBCCB0F7-CE7B-4852-997A-12767460C7A4}" presName="spacerR" presStyleCnt="0"/>
      <dgm:spPr/>
    </dgm:pt>
    <dgm:pt modelId="{470BEBE3-8C3F-4B4D-A163-EABAFAD03A87}" type="pres">
      <dgm:prSet presAssocID="{0AB602A3-7755-42B4-B85F-393AD1DE60EE}" presName="node" presStyleLbl="node1" presStyleIdx="2" presStyleCnt="3" custScaleX="108051">
        <dgm:presLayoutVars>
          <dgm:bulletEnabled val="1"/>
        </dgm:presLayoutVars>
      </dgm:prSet>
      <dgm:spPr/>
    </dgm:pt>
  </dgm:ptLst>
  <dgm:cxnLst>
    <dgm:cxn modelId="{0A45111D-FD1F-428D-A6B5-11BF6B31B162}" type="presOf" srcId="{BC7D99B9-612F-4E4B-934B-668F1ECF35C0}" destId="{620333FC-E9F9-4B84-9758-DE0242AD67AF}" srcOrd="0" destOrd="0" presId="urn:microsoft.com/office/officeart/2005/8/layout/equation1"/>
    <dgm:cxn modelId="{0D89F74B-B927-4DD8-87EE-F6C32CD9ED49}" type="presOf" srcId="{16937B08-318B-4E7B-ABB8-15651C092E05}" destId="{13986790-22AD-453B-B858-7BC9654EEA4D}" srcOrd="0" destOrd="0" presId="urn:microsoft.com/office/officeart/2005/8/layout/equation1"/>
    <dgm:cxn modelId="{D6A07682-3477-4B8C-8C71-0A4B2B1A919F}" type="presOf" srcId="{0AB602A3-7755-42B4-B85F-393AD1DE60EE}" destId="{470BEBE3-8C3F-4B4D-A163-EABAFAD03A87}" srcOrd="0" destOrd="0" presId="urn:microsoft.com/office/officeart/2005/8/layout/equation1"/>
    <dgm:cxn modelId="{8C3D9EA2-D748-4664-8408-473EDE1CBAA6}" srcId="{16937B08-318B-4E7B-ABB8-15651C092E05}" destId="{0AB602A3-7755-42B4-B85F-393AD1DE60EE}" srcOrd="2" destOrd="0" parTransId="{F25768F0-D2E9-4806-BB61-73C35C9F2A12}" sibTransId="{744DE851-9576-426F-B00E-918635E99162}"/>
    <dgm:cxn modelId="{B74E00A4-9C2B-4820-B7EA-70C92137E704}" srcId="{16937B08-318B-4E7B-ABB8-15651C092E05}" destId="{063D2C61-159A-4478-BE92-C75EABF2F1F1}" srcOrd="0" destOrd="0" parTransId="{B2B04E32-1120-470F-BBD8-E118F47F48BE}" sibTransId="{BC7D99B9-612F-4E4B-934B-668F1ECF35C0}"/>
    <dgm:cxn modelId="{1B2F95A4-9BB9-46DA-B8D1-87C24F99A196}" srcId="{16937B08-318B-4E7B-ABB8-15651C092E05}" destId="{5F99A625-2F83-4719-97DB-E438B53B5D04}" srcOrd="1" destOrd="0" parTransId="{C3B5289D-ABAA-4899-86FE-E4DAA5CBAF2B}" sibTransId="{BBCCB0F7-CE7B-4852-997A-12767460C7A4}"/>
    <dgm:cxn modelId="{2E5F28BE-EED5-473F-B1E8-0CBBB3FB4344}" type="presOf" srcId="{BBCCB0F7-CE7B-4852-997A-12767460C7A4}" destId="{08446BE4-7D39-4135-92D3-3FFEE24C46BC}" srcOrd="0" destOrd="0" presId="urn:microsoft.com/office/officeart/2005/8/layout/equation1"/>
    <dgm:cxn modelId="{792C82DB-9D5D-4C02-B9C1-834329B67953}" type="presOf" srcId="{5F99A625-2F83-4719-97DB-E438B53B5D04}" destId="{3C982158-59DF-4F60-AC2C-C3BDDEE58F72}" srcOrd="0" destOrd="0" presId="urn:microsoft.com/office/officeart/2005/8/layout/equation1"/>
    <dgm:cxn modelId="{284878F7-FFDD-4114-B059-5DF7C3370A21}" type="presOf" srcId="{063D2C61-159A-4478-BE92-C75EABF2F1F1}" destId="{60664937-243E-4032-9077-BBDA42985DD7}" srcOrd="0" destOrd="0" presId="urn:microsoft.com/office/officeart/2005/8/layout/equation1"/>
    <dgm:cxn modelId="{9501357A-14AB-4B68-AD0C-6083CDA5F79F}" type="presParOf" srcId="{13986790-22AD-453B-B858-7BC9654EEA4D}" destId="{60664937-243E-4032-9077-BBDA42985DD7}" srcOrd="0" destOrd="0" presId="urn:microsoft.com/office/officeart/2005/8/layout/equation1"/>
    <dgm:cxn modelId="{0562DCB2-5317-4957-A2F5-72414E93DE13}" type="presParOf" srcId="{13986790-22AD-453B-B858-7BC9654EEA4D}" destId="{999D301E-7FD2-4BF1-8961-5C3830EA0906}" srcOrd="1" destOrd="0" presId="urn:microsoft.com/office/officeart/2005/8/layout/equation1"/>
    <dgm:cxn modelId="{9BC242BC-6703-4E5A-92E6-A99BD3D93959}" type="presParOf" srcId="{13986790-22AD-453B-B858-7BC9654EEA4D}" destId="{620333FC-E9F9-4B84-9758-DE0242AD67AF}" srcOrd="2" destOrd="0" presId="urn:microsoft.com/office/officeart/2005/8/layout/equation1"/>
    <dgm:cxn modelId="{E6C0F65F-779B-4F99-8DD1-983C642A5C69}" type="presParOf" srcId="{13986790-22AD-453B-B858-7BC9654EEA4D}" destId="{DDDD039E-3A80-4A04-A232-9C77752CFC38}" srcOrd="3" destOrd="0" presId="urn:microsoft.com/office/officeart/2005/8/layout/equation1"/>
    <dgm:cxn modelId="{22D057A3-7EC8-4534-8648-5E05338DB137}" type="presParOf" srcId="{13986790-22AD-453B-B858-7BC9654EEA4D}" destId="{3C982158-59DF-4F60-AC2C-C3BDDEE58F72}" srcOrd="4" destOrd="0" presId="urn:microsoft.com/office/officeart/2005/8/layout/equation1"/>
    <dgm:cxn modelId="{3B296A6C-A866-4735-BA5D-A3F0B201C45B}" type="presParOf" srcId="{13986790-22AD-453B-B858-7BC9654EEA4D}" destId="{DBE7180B-DCC2-4D1A-B055-E0164D8C85CD}" srcOrd="5" destOrd="0" presId="urn:microsoft.com/office/officeart/2005/8/layout/equation1"/>
    <dgm:cxn modelId="{8CF0A853-64D0-40BF-A370-3F777166C7E8}" type="presParOf" srcId="{13986790-22AD-453B-B858-7BC9654EEA4D}" destId="{08446BE4-7D39-4135-92D3-3FFEE24C46BC}" srcOrd="6" destOrd="0" presId="urn:microsoft.com/office/officeart/2005/8/layout/equation1"/>
    <dgm:cxn modelId="{AF7A20EC-1F01-4B96-AE52-B5C196C725BD}" type="presParOf" srcId="{13986790-22AD-453B-B858-7BC9654EEA4D}" destId="{8572B4E4-1298-4FCD-9AAB-734B29CB853B}" srcOrd="7" destOrd="0" presId="urn:microsoft.com/office/officeart/2005/8/layout/equation1"/>
    <dgm:cxn modelId="{23C3E23C-75A3-411C-AE1B-0A63F6090034}" type="presParOf" srcId="{13986790-22AD-453B-B858-7BC9654EEA4D}" destId="{470BEBE3-8C3F-4B4D-A163-EABAFAD03A8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937B08-318B-4E7B-ABB8-15651C092E0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063D2C61-159A-4478-BE92-C75EABF2F1F1}">
      <dgm:prSet phldrT="[Text]"/>
      <dgm:spPr>
        <a:solidFill>
          <a:srgbClr val="275317"/>
        </a:solidFill>
      </dgm:spPr>
      <dgm:t>
        <a:bodyPr/>
        <a:lstStyle/>
        <a:p>
          <a:r>
            <a:rPr lang="en-US" dirty="0"/>
            <a:t>$4.57M</a:t>
          </a:r>
        </a:p>
      </dgm:t>
    </dgm:pt>
    <dgm:pt modelId="{B2B04E32-1120-470F-BBD8-E118F47F48BE}" type="parTrans" cxnId="{B74E00A4-9C2B-4820-B7EA-70C92137E704}">
      <dgm:prSet/>
      <dgm:spPr/>
      <dgm:t>
        <a:bodyPr/>
        <a:lstStyle/>
        <a:p>
          <a:endParaRPr lang="en-US"/>
        </a:p>
      </dgm:t>
    </dgm:pt>
    <dgm:pt modelId="{BC7D99B9-612F-4E4B-934B-668F1ECF35C0}" type="sibTrans" cxnId="{B74E00A4-9C2B-4820-B7EA-70C92137E704}">
      <dgm:prSet/>
      <dgm:spPr/>
      <dgm:t>
        <a:bodyPr/>
        <a:lstStyle/>
        <a:p>
          <a:endParaRPr lang="en-US"/>
        </a:p>
      </dgm:t>
    </dgm:pt>
    <dgm:pt modelId="{0AB602A3-7755-42B4-B85F-393AD1DE60EE}">
      <dgm:prSet phldrT="[Text]"/>
      <dgm:spPr>
        <a:solidFill>
          <a:srgbClr val="215968"/>
        </a:solidFill>
      </dgm:spPr>
      <dgm:t>
        <a:bodyPr/>
        <a:lstStyle/>
        <a:p>
          <a:r>
            <a:rPr lang="en-US" dirty="0"/>
            <a:t>375</a:t>
          </a:r>
        </a:p>
      </dgm:t>
    </dgm:pt>
    <dgm:pt modelId="{F25768F0-D2E9-4806-BB61-73C35C9F2A12}" type="parTrans" cxnId="{8C3D9EA2-D748-4664-8408-473EDE1CBAA6}">
      <dgm:prSet/>
      <dgm:spPr/>
      <dgm:t>
        <a:bodyPr/>
        <a:lstStyle/>
        <a:p>
          <a:endParaRPr lang="en-US"/>
        </a:p>
      </dgm:t>
    </dgm:pt>
    <dgm:pt modelId="{744DE851-9576-426F-B00E-918635E99162}" type="sibTrans" cxnId="{8C3D9EA2-D748-4664-8408-473EDE1CBAA6}">
      <dgm:prSet/>
      <dgm:spPr/>
      <dgm:t>
        <a:bodyPr/>
        <a:lstStyle/>
        <a:p>
          <a:endParaRPr lang="en-US"/>
        </a:p>
      </dgm:t>
    </dgm:pt>
    <dgm:pt modelId="{5F99A625-2F83-4719-97DB-E438B53B5D04}">
      <dgm:prSet phldrT="[Text]"/>
      <dgm:spPr>
        <a:solidFill>
          <a:srgbClr val="C45D08"/>
        </a:solidFill>
      </dgm:spPr>
      <dgm:t>
        <a:bodyPr/>
        <a:lstStyle/>
        <a:p>
          <a:r>
            <a:rPr lang="en-US" dirty="0"/>
            <a:t>$12,197</a:t>
          </a:r>
        </a:p>
      </dgm:t>
    </dgm:pt>
    <dgm:pt modelId="{C3B5289D-ABAA-4899-86FE-E4DAA5CBAF2B}" type="parTrans" cxnId="{1B2F95A4-9BB9-46DA-B8D1-87C24F99A196}">
      <dgm:prSet/>
      <dgm:spPr/>
      <dgm:t>
        <a:bodyPr/>
        <a:lstStyle/>
        <a:p>
          <a:endParaRPr lang="en-US"/>
        </a:p>
      </dgm:t>
    </dgm:pt>
    <dgm:pt modelId="{BBCCB0F7-CE7B-4852-997A-12767460C7A4}" type="sibTrans" cxnId="{1B2F95A4-9BB9-46DA-B8D1-87C24F99A196}">
      <dgm:prSet/>
      <dgm:spPr/>
      <dgm:t>
        <a:bodyPr/>
        <a:lstStyle/>
        <a:p>
          <a:endParaRPr lang="en-US"/>
        </a:p>
      </dgm:t>
    </dgm:pt>
    <dgm:pt modelId="{13986790-22AD-453B-B858-7BC9654EEA4D}" type="pres">
      <dgm:prSet presAssocID="{16937B08-318B-4E7B-ABB8-15651C092E05}" presName="linearFlow" presStyleCnt="0">
        <dgm:presLayoutVars>
          <dgm:dir/>
          <dgm:resizeHandles val="exact"/>
        </dgm:presLayoutVars>
      </dgm:prSet>
      <dgm:spPr/>
    </dgm:pt>
    <dgm:pt modelId="{60664937-243E-4032-9077-BBDA42985DD7}" type="pres">
      <dgm:prSet presAssocID="{063D2C61-159A-4478-BE92-C75EABF2F1F1}" presName="node" presStyleLbl="node1" presStyleIdx="0" presStyleCnt="3">
        <dgm:presLayoutVars>
          <dgm:bulletEnabled val="1"/>
        </dgm:presLayoutVars>
      </dgm:prSet>
      <dgm:spPr/>
    </dgm:pt>
    <dgm:pt modelId="{999D301E-7FD2-4BF1-8961-5C3830EA0906}" type="pres">
      <dgm:prSet presAssocID="{BC7D99B9-612F-4E4B-934B-668F1ECF35C0}" presName="spacerL" presStyleCnt="0"/>
      <dgm:spPr/>
    </dgm:pt>
    <dgm:pt modelId="{620333FC-E9F9-4B84-9758-DE0242AD67AF}" type="pres">
      <dgm:prSet presAssocID="{BC7D99B9-612F-4E4B-934B-668F1ECF35C0}" presName="sibTrans" presStyleLbl="sibTrans2D1" presStyleIdx="0" presStyleCnt="2"/>
      <dgm:spPr>
        <a:prstGeom prst="mathDivide">
          <a:avLst/>
        </a:prstGeom>
      </dgm:spPr>
    </dgm:pt>
    <dgm:pt modelId="{DDDD039E-3A80-4A04-A232-9C77752CFC38}" type="pres">
      <dgm:prSet presAssocID="{BC7D99B9-612F-4E4B-934B-668F1ECF35C0}" presName="spacerR" presStyleCnt="0"/>
      <dgm:spPr/>
    </dgm:pt>
    <dgm:pt modelId="{3C982158-59DF-4F60-AC2C-C3BDDEE58F72}" type="pres">
      <dgm:prSet presAssocID="{5F99A625-2F83-4719-97DB-E438B53B5D04}" presName="node" presStyleLbl="node1" presStyleIdx="1" presStyleCnt="3" custScaleX="115846">
        <dgm:presLayoutVars>
          <dgm:bulletEnabled val="1"/>
        </dgm:presLayoutVars>
      </dgm:prSet>
      <dgm:spPr/>
    </dgm:pt>
    <dgm:pt modelId="{DBE7180B-DCC2-4D1A-B055-E0164D8C85CD}" type="pres">
      <dgm:prSet presAssocID="{BBCCB0F7-CE7B-4852-997A-12767460C7A4}" presName="spacerL" presStyleCnt="0"/>
      <dgm:spPr/>
    </dgm:pt>
    <dgm:pt modelId="{08446BE4-7D39-4135-92D3-3FFEE24C46BC}" type="pres">
      <dgm:prSet presAssocID="{BBCCB0F7-CE7B-4852-997A-12767460C7A4}" presName="sibTrans" presStyleLbl="sibTrans2D1" presStyleIdx="1" presStyleCnt="2"/>
      <dgm:spPr/>
    </dgm:pt>
    <dgm:pt modelId="{8572B4E4-1298-4FCD-9AAB-734B29CB853B}" type="pres">
      <dgm:prSet presAssocID="{BBCCB0F7-CE7B-4852-997A-12767460C7A4}" presName="spacerR" presStyleCnt="0"/>
      <dgm:spPr/>
    </dgm:pt>
    <dgm:pt modelId="{470BEBE3-8C3F-4B4D-A163-EABAFAD03A87}" type="pres">
      <dgm:prSet presAssocID="{0AB602A3-7755-42B4-B85F-393AD1DE60EE}" presName="node" presStyleLbl="node1" presStyleIdx="2" presStyleCnt="3" custScaleX="108051">
        <dgm:presLayoutVars>
          <dgm:bulletEnabled val="1"/>
        </dgm:presLayoutVars>
      </dgm:prSet>
      <dgm:spPr/>
    </dgm:pt>
  </dgm:ptLst>
  <dgm:cxnLst>
    <dgm:cxn modelId="{0A45111D-FD1F-428D-A6B5-11BF6B31B162}" type="presOf" srcId="{BC7D99B9-612F-4E4B-934B-668F1ECF35C0}" destId="{620333FC-E9F9-4B84-9758-DE0242AD67AF}" srcOrd="0" destOrd="0" presId="urn:microsoft.com/office/officeart/2005/8/layout/equation1"/>
    <dgm:cxn modelId="{0D89F74B-B927-4DD8-87EE-F6C32CD9ED49}" type="presOf" srcId="{16937B08-318B-4E7B-ABB8-15651C092E05}" destId="{13986790-22AD-453B-B858-7BC9654EEA4D}" srcOrd="0" destOrd="0" presId="urn:microsoft.com/office/officeart/2005/8/layout/equation1"/>
    <dgm:cxn modelId="{D6A07682-3477-4B8C-8C71-0A4B2B1A919F}" type="presOf" srcId="{0AB602A3-7755-42B4-B85F-393AD1DE60EE}" destId="{470BEBE3-8C3F-4B4D-A163-EABAFAD03A87}" srcOrd="0" destOrd="0" presId="urn:microsoft.com/office/officeart/2005/8/layout/equation1"/>
    <dgm:cxn modelId="{8C3D9EA2-D748-4664-8408-473EDE1CBAA6}" srcId="{16937B08-318B-4E7B-ABB8-15651C092E05}" destId="{0AB602A3-7755-42B4-B85F-393AD1DE60EE}" srcOrd="2" destOrd="0" parTransId="{F25768F0-D2E9-4806-BB61-73C35C9F2A12}" sibTransId="{744DE851-9576-426F-B00E-918635E99162}"/>
    <dgm:cxn modelId="{B74E00A4-9C2B-4820-B7EA-70C92137E704}" srcId="{16937B08-318B-4E7B-ABB8-15651C092E05}" destId="{063D2C61-159A-4478-BE92-C75EABF2F1F1}" srcOrd="0" destOrd="0" parTransId="{B2B04E32-1120-470F-BBD8-E118F47F48BE}" sibTransId="{BC7D99B9-612F-4E4B-934B-668F1ECF35C0}"/>
    <dgm:cxn modelId="{1B2F95A4-9BB9-46DA-B8D1-87C24F99A196}" srcId="{16937B08-318B-4E7B-ABB8-15651C092E05}" destId="{5F99A625-2F83-4719-97DB-E438B53B5D04}" srcOrd="1" destOrd="0" parTransId="{C3B5289D-ABAA-4899-86FE-E4DAA5CBAF2B}" sibTransId="{BBCCB0F7-CE7B-4852-997A-12767460C7A4}"/>
    <dgm:cxn modelId="{2E5F28BE-EED5-473F-B1E8-0CBBB3FB4344}" type="presOf" srcId="{BBCCB0F7-CE7B-4852-997A-12767460C7A4}" destId="{08446BE4-7D39-4135-92D3-3FFEE24C46BC}" srcOrd="0" destOrd="0" presId="urn:microsoft.com/office/officeart/2005/8/layout/equation1"/>
    <dgm:cxn modelId="{792C82DB-9D5D-4C02-B9C1-834329B67953}" type="presOf" srcId="{5F99A625-2F83-4719-97DB-E438B53B5D04}" destId="{3C982158-59DF-4F60-AC2C-C3BDDEE58F72}" srcOrd="0" destOrd="0" presId="urn:microsoft.com/office/officeart/2005/8/layout/equation1"/>
    <dgm:cxn modelId="{284878F7-FFDD-4114-B059-5DF7C3370A21}" type="presOf" srcId="{063D2C61-159A-4478-BE92-C75EABF2F1F1}" destId="{60664937-243E-4032-9077-BBDA42985DD7}" srcOrd="0" destOrd="0" presId="urn:microsoft.com/office/officeart/2005/8/layout/equation1"/>
    <dgm:cxn modelId="{9501357A-14AB-4B68-AD0C-6083CDA5F79F}" type="presParOf" srcId="{13986790-22AD-453B-B858-7BC9654EEA4D}" destId="{60664937-243E-4032-9077-BBDA42985DD7}" srcOrd="0" destOrd="0" presId="urn:microsoft.com/office/officeart/2005/8/layout/equation1"/>
    <dgm:cxn modelId="{0562DCB2-5317-4957-A2F5-72414E93DE13}" type="presParOf" srcId="{13986790-22AD-453B-B858-7BC9654EEA4D}" destId="{999D301E-7FD2-4BF1-8961-5C3830EA0906}" srcOrd="1" destOrd="0" presId="urn:microsoft.com/office/officeart/2005/8/layout/equation1"/>
    <dgm:cxn modelId="{9BC242BC-6703-4E5A-92E6-A99BD3D93959}" type="presParOf" srcId="{13986790-22AD-453B-B858-7BC9654EEA4D}" destId="{620333FC-E9F9-4B84-9758-DE0242AD67AF}" srcOrd="2" destOrd="0" presId="urn:microsoft.com/office/officeart/2005/8/layout/equation1"/>
    <dgm:cxn modelId="{E6C0F65F-779B-4F99-8DD1-983C642A5C69}" type="presParOf" srcId="{13986790-22AD-453B-B858-7BC9654EEA4D}" destId="{DDDD039E-3A80-4A04-A232-9C77752CFC38}" srcOrd="3" destOrd="0" presId="urn:microsoft.com/office/officeart/2005/8/layout/equation1"/>
    <dgm:cxn modelId="{22D057A3-7EC8-4534-8648-5E05338DB137}" type="presParOf" srcId="{13986790-22AD-453B-B858-7BC9654EEA4D}" destId="{3C982158-59DF-4F60-AC2C-C3BDDEE58F72}" srcOrd="4" destOrd="0" presId="urn:microsoft.com/office/officeart/2005/8/layout/equation1"/>
    <dgm:cxn modelId="{3B296A6C-A866-4735-BA5D-A3F0B201C45B}" type="presParOf" srcId="{13986790-22AD-453B-B858-7BC9654EEA4D}" destId="{DBE7180B-DCC2-4D1A-B055-E0164D8C85CD}" srcOrd="5" destOrd="0" presId="urn:microsoft.com/office/officeart/2005/8/layout/equation1"/>
    <dgm:cxn modelId="{8CF0A853-64D0-40BF-A370-3F777166C7E8}" type="presParOf" srcId="{13986790-22AD-453B-B858-7BC9654EEA4D}" destId="{08446BE4-7D39-4135-92D3-3FFEE24C46BC}" srcOrd="6" destOrd="0" presId="urn:microsoft.com/office/officeart/2005/8/layout/equation1"/>
    <dgm:cxn modelId="{AF7A20EC-1F01-4B96-AE52-B5C196C725BD}" type="presParOf" srcId="{13986790-22AD-453B-B858-7BC9654EEA4D}" destId="{8572B4E4-1298-4FCD-9AAB-734B29CB853B}" srcOrd="7" destOrd="0" presId="urn:microsoft.com/office/officeart/2005/8/layout/equation1"/>
    <dgm:cxn modelId="{23C3E23C-75A3-411C-AE1B-0A63F6090034}" type="presParOf" srcId="{13986790-22AD-453B-B858-7BC9654EEA4D}" destId="{470BEBE3-8C3F-4B4D-A163-EABAFAD03A8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937B08-318B-4E7B-ABB8-15651C092E0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063D2C61-159A-4478-BE92-C75EABF2F1F1}">
      <dgm:prSet phldrT="[Text]"/>
      <dgm:spPr>
        <a:solidFill>
          <a:srgbClr val="215968"/>
        </a:solidFill>
      </dgm:spPr>
      <dgm:t>
        <a:bodyPr/>
        <a:lstStyle/>
        <a:p>
          <a:r>
            <a:rPr lang="en-US" dirty="0"/>
            <a:t>Target # of Clients</a:t>
          </a:r>
        </a:p>
      </dgm:t>
    </dgm:pt>
    <dgm:pt modelId="{B2B04E32-1120-470F-BBD8-E118F47F48BE}" type="parTrans" cxnId="{B74E00A4-9C2B-4820-B7EA-70C92137E704}">
      <dgm:prSet/>
      <dgm:spPr/>
      <dgm:t>
        <a:bodyPr/>
        <a:lstStyle/>
        <a:p>
          <a:endParaRPr lang="en-US"/>
        </a:p>
      </dgm:t>
    </dgm:pt>
    <dgm:pt modelId="{BC7D99B9-612F-4E4B-934B-668F1ECF35C0}" type="sibTrans" cxnId="{B74E00A4-9C2B-4820-B7EA-70C92137E704}">
      <dgm:prSet/>
      <dgm:spPr/>
      <dgm:t>
        <a:bodyPr/>
        <a:lstStyle/>
        <a:p>
          <a:endParaRPr lang="en-US"/>
        </a:p>
      </dgm:t>
    </dgm:pt>
    <dgm:pt modelId="{0AB602A3-7755-42B4-B85F-393AD1DE60EE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Target Legal Hours</a:t>
          </a:r>
        </a:p>
      </dgm:t>
    </dgm:pt>
    <dgm:pt modelId="{F25768F0-D2E9-4806-BB61-73C35C9F2A12}" type="parTrans" cxnId="{8C3D9EA2-D748-4664-8408-473EDE1CBAA6}">
      <dgm:prSet/>
      <dgm:spPr/>
      <dgm:t>
        <a:bodyPr/>
        <a:lstStyle/>
        <a:p>
          <a:endParaRPr lang="en-US"/>
        </a:p>
      </dgm:t>
    </dgm:pt>
    <dgm:pt modelId="{744DE851-9576-426F-B00E-918635E99162}" type="sibTrans" cxnId="{8C3D9EA2-D748-4664-8408-473EDE1CBAA6}">
      <dgm:prSet/>
      <dgm:spPr/>
      <dgm:t>
        <a:bodyPr/>
        <a:lstStyle/>
        <a:p>
          <a:endParaRPr lang="en-US"/>
        </a:p>
      </dgm:t>
    </dgm:pt>
    <dgm:pt modelId="{5F99A625-2F83-4719-97DB-E438B53B5D04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Avg Time Per Case</a:t>
          </a:r>
        </a:p>
      </dgm:t>
    </dgm:pt>
    <dgm:pt modelId="{C3B5289D-ABAA-4899-86FE-E4DAA5CBAF2B}" type="parTrans" cxnId="{1B2F95A4-9BB9-46DA-B8D1-87C24F99A196}">
      <dgm:prSet/>
      <dgm:spPr/>
      <dgm:t>
        <a:bodyPr/>
        <a:lstStyle/>
        <a:p>
          <a:endParaRPr lang="en-US"/>
        </a:p>
      </dgm:t>
    </dgm:pt>
    <dgm:pt modelId="{BBCCB0F7-CE7B-4852-997A-12767460C7A4}" type="sibTrans" cxnId="{1B2F95A4-9BB9-46DA-B8D1-87C24F99A196}">
      <dgm:prSet/>
      <dgm:spPr/>
      <dgm:t>
        <a:bodyPr/>
        <a:lstStyle/>
        <a:p>
          <a:endParaRPr lang="en-US"/>
        </a:p>
      </dgm:t>
    </dgm:pt>
    <dgm:pt modelId="{13986790-22AD-453B-B858-7BC9654EEA4D}" type="pres">
      <dgm:prSet presAssocID="{16937B08-318B-4E7B-ABB8-15651C092E05}" presName="linearFlow" presStyleCnt="0">
        <dgm:presLayoutVars>
          <dgm:dir/>
          <dgm:resizeHandles val="exact"/>
        </dgm:presLayoutVars>
      </dgm:prSet>
      <dgm:spPr/>
    </dgm:pt>
    <dgm:pt modelId="{60664937-243E-4032-9077-BBDA42985DD7}" type="pres">
      <dgm:prSet presAssocID="{063D2C61-159A-4478-BE92-C75EABF2F1F1}" presName="node" presStyleLbl="node1" presStyleIdx="0" presStyleCnt="3">
        <dgm:presLayoutVars>
          <dgm:bulletEnabled val="1"/>
        </dgm:presLayoutVars>
      </dgm:prSet>
      <dgm:spPr/>
    </dgm:pt>
    <dgm:pt modelId="{999D301E-7FD2-4BF1-8961-5C3830EA0906}" type="pres">
      <dgm:prSet presAssocID="{BC7D99B9-612F-4E4B-934B-668F1ECF35C0}" presName="spacerL" presStyleCnt="0"/>
      <dgm:spPr/>
    </dgm:pt>
    <dgm:pt modelId="{620333FC-E9F9-4B84-9758-DE0242AD67AF}" type="pres">
      <dgm:prSet presAssocID="{BC7D99B9-612F-4E4B-934B-668F1ECF35C0}" presName="sibTrans" presStyleLbl="sibTrans2D1" presStyleIdx="0" presStyleCnt="2"/>
      <dgm:spPr>
        <a:prstGeom prst="mathMultiply">
          <a:avLst/>
        </a:prstGeom>
      </dgm:spPr>
    </dgm:pt>
    <dgm:pt modelId="{DDDD039E-3A80-4A04-A232-9C77752CFC38}" type="pres">
      <dgm:prSet presAssocID="{BC7D99B9-612F-4E4B-934B-668F1ECF35C0}" presName="spacerR" presStyleCnt="0"/>
      <dgm:spPr/>
    </dgm:pt>
    <dgm:pt modelId="{3C982158-59DF-4F60-AC2C-C3BDDEE58F72}" type="pres">
      <dgm:prSet presAssocID="{5F99A625-2F83-4719-97DB-E438B53B5D04}" presName="node" presStyleLbl="node1" presStyleIdx="1" presStyleCnt="3" custScaleX="115846">
        <dgm:presLayoutVars>
          <dgm:bulletEnabled val="1"/>
        </dgm:presLayoutVars>
      </dgm:prSet>
      <dgm:spPr/>
    </dgm:pt>
    <dgm:pt modelId="{DBE7180B-DCC2-4D1A-B055-E0164D8C85CD}" type="pres">
      <dgm:prSet presAssocID="{BBCCB0F7-CE7B-4852-997A-12767460C7A4}" presName="spacerL" presStyleCnt="0"/>
      <dgm:spPr/>
    </dgm:pt>
    <dgm:pt modelId="{08446BE4-7D39-4135-92D3-3FFEE24C46BC}" type="pres">
      <dgm:prSet presAssocID="{BBCCB0F7-CE7B-4852-997A-12767460C7A4}" presName="sibTrans" presStyleLbl="sibTrans2D1" presStyleIdx="1" presStyleCnt="2"/>
      <dgm:spPr/>
    </dgm:pt>
    <dgm:pt modelId="{8572B4E4-1298-4FCD-9AAB-734B29CB853B}" type="pres">
      <dgm:prSet presAssocID="{BBCCB0F7-CE7B-4852-997A-12767460C7A4}" presName="spacerR" presStyleCnt="0"/>
      <dgm:spPr/>
    </dgm:pt>
    <dgm:pt modelId="{470BEBE3-8C3F-4B4D-A163-EABAFAD03A87}" type="pres">
      <dgm:prSet presAssocID="{0AB602A3-7755-42B4-B85F-393AD1DE60EE}" presName="node" presStyleLbl="node1" presStyleIdx="2" presStyleCnt="3" custScaleX="108051">
        <dgm:presLayoutVars>
          <dgm:bulletEnabled val="1"/>
        </dgm:presLayoutVars>
      </dgm:prSet>
      <dgm:spPr/>
    </dgm:pt>
  </dgm:ptLst>
  <dgm:cxnLst>
    <dgm:cxn modelId="{0A45111D-FD1F-428D-A6B5-11BF6B31B162}" type="presOf" srcId="{BC7D99B9-612F-4E4B-934B-668F1ECF35C0}" destId="{620333FC-E9F9-4B84-9758-DE0242AD67AF}" srcOrd="0" destOrd="0" presId="urn:microsoft.com/office/officeart/2005/8/layout/equation1"/>
    <dgm:cxn modelId="{0D89F74B-B927-4DD8-87EE-F6C32CD9ED49}" type="presOf" srcId="{16937B08-318B-4E7B-ABB8-15651C092E05}" destId="{13986790-22AD-453B-B858-7BC9654EEA4D}" srcOrd="0" destOrd="0" presId="urn:microsoft.com/office/officeart/2005/8/layout/equation1"/>
    <dgm:cxn modelId="{D6A07682-3477-4B8C-8C71-0A4B2B1A919F}" type="presOf" srcId="{0AB602A3-7755-42B4-B85F-393AD1DE60EE}" destId="{470BEBE3-8C3F-4B4D-A163-EABAFAD03A87}" srcOrd="0" destOrd="0" presId="urn:microsoft.com/office/officeart/2005/8/layout/equation1"/>
    <dgm:cxn modelId="{8C3D9EA2-D748-4664-8408-473EDE1CBAA6}" srcId="{16937B08-318B-4E7B-ABB8-15651C092E05}" destId="{0AB602A3-7755-42B4-B85F-393AD1DE60EE}" srcOrd="2" destOrd="0" parTransId="{F25768F0-D2E9-4806-BB61-73C35C9F2A12}" sibTransId="{744DE851-9576-426F-B00E-918635E99162}"/>
    <dgm:cxn modelId="{B74E00A4-9C2B-4820-B7EA-70C92137E704}" srcId="{16937B08-318B-4E7B-ABB8-15651C092E05}" destId="{063D2C61-159A-4478-BE92-C75EABF2F1F1}" srcOrd="0" destOrd="0" parTransId="{B2B04E32-1120-470F-BBD8-E118F47F48BE}" sibTransId="{BC7D99B9-612F-4E4B-934B-668F1ECF35C0}"/>
    <dgm:cxn modelId="{1B2F95A4-9BB9-46DA-B8D1-87C24F99A196}" srcId="{16937B08-318B-4E7B-ABB8-15651C092E05}" destId="{5F99A625-2F83-4719-97DB-E438B53B5D04}" srcOrd="1" destOrd="0" parTransId="{C3B5289D-ABAA-4899-86FE-E4DAA5CBAF2B}" sibTransId="{BBCCB0F7-CE7B-4852-997A-12767460C7A4}"/>
    <dgm:cxn modelId="{2E5F28BE-EED5-473F-B1E8-0CBBB3FB4344}" type="presOf" srcId="{BBCCB0F7-CE7B-4852-997A-12767460C7A4}" destId="{08446BE4-7D39-4135-92D3-3FFEE24C46BC}" srcOrd="0" destOrd="0" presId="urn:microsoft.com/office/officeart/2005/8/layout/equation1"/>
    <dgm:cxn modelId="{792C82DB-9D5D-4C02-B9C1-834329B67953}" type="presOf" srcId="{5F99A625-2F83-4719-97DB-E438B53B5D04}" destId="{3C982158-59DF-4F60-AC2C-C3BDDEE58F72}" srcOrd="0" destOrd="0" presId="urn:microsoft.com/office/officeart/2005/8/layout/equation1"/>
    <dgm:cxn modelId="{284878F7-FFDD-4114-B059-5DF7C3370A21}" type="presOf" srcId="{063D2C61-159A-4478-BE92-C75EABF2F1F1}" destId="{60664937-243E-4032-9077-BBDA42985DD7}" srcOrd="0" destOrd="0" presId="urn:microsoft.com/office/officeart/2005/8/layout/equation1"/>
    <dgm:cxn modelId="{9501357A-14AB-4B68-AD0C-6083CDA5F79F}" type="presParOf" srcId="{13986790-22AD-453B-B858-7BC9654EEA4D}" destId="{60664937-243E-4032-9077-BBDA42985DD7}" srcOrd="0" destOrd="0" presId="urn:microsoft.com/office/officeart/2005/8/layout/equation1"/>
    <dgm:cxn modelId="{0562DCB2-5317-4957-A2F5-72414E93DE13}" type="presParOf" srcId="{13986790-22AD-453B-B858-7BC9654EEA4D}" destId="{999D301E-7FD2-4BF1-8961-5C3830EA0906}" srcOrd="1" destOrd="0" presId="urn:microsoft.com/office/officeart/2005/8/layout/equation1"/>
    <dgm:cxn modelId="{9BC242BC-6703-4E5A-92E6-A99BD3D93959}" type="presParOf" srcId="{13986790-22AD-453B-B858-7BC9654EEA4D}" destId="{620333FC-E9F9-4B84-9758-DE0242AD67AF}" srcOrd="2" destOrd="0" presId="urn:microsoft.com/office/officeart/2005/8/layout/equation1"/>
    <dgm:cxn modelId="{E6C0F65F-779B-4F99-8DD1-983C642A5C69}" type="presParOf" srcId="{13986790-22AD-453B-B858-7BC9654EEA4D}" destId="{DDDD039E-3A80-4A04-A232-9C77752CFC38}" srcOrd="3" destOrd="0" presId="urn:microsoft.com/office/officeart/2005/8/layout/equation1"/>
    <dgm:cxn modelId="{22D057A3-7EC8-4534-8648-5E05338DB137}" type="presParOf" srcId="{13986790-22AD-453B-B858-7BC9654EEA4D}" destId="{3C982158-59DF-4F60-AC2C-C3BDDEE58F72}" srcOrd="4" destOrd="0" presId="urn:microsoft.com/office/officeart/2005/8/layout/equation1"/>
    <dgm:cxn modelId="{3B296A6C-A866-4735-BA5D-A3F0B201C45B}" type="presParOf" srcId="{13986790-22AD-453B-B858-7BC9654EEA4D}" destId="{DBE7180B-DCC2-4D1A-B055-E0164D8C85CD}" srcOrd="5" destOrd="0" presId="urn:microsoft.com/office/officeart/2005/8/layout/equation1"/>
    <dgm:cxn modelId="{8CF0A853-64D0-40BF-A370-3F777166C7E8}" type="presParOf" srcId="{13986790-22AD-453B-B858-7BC9654EEA4D}" destId="{08446BE4-7D39-4135-92D3-3FFEE24C46BC}" srcOrd="6" destOrd="0" presId="urn:microsoft.com/office/officeart/2005/8/layout/equation1"/>
    <dgm:cxn modelId="{AF7A20EC-1F01-4B96-AE52-B5C196C725BD}" type="presParOf" srcId="{13986790-22AD-453B-B858-7BC9654EEA4D}" destId="{8572B4E4-1298-4FCD-9AAB-734B29CB853B}" srcOrd="7" destOrd="0" presId="urn:microsoft.com/office/officeart/2005/8/layout/equation1"/>
    <dgm:cxn modelId="{23C3E23C-75A3-411C-AE1B-0A63F6090034}" type="presParOf" srcId="{13986790-22AD-453B-B858-7BC9654EEA4D}" destId="{470BEBE3-8C3F-4B4D-A163-EABAFAD03A8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937B08-318B-4E7B-ABB8-15651C092E0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063D2C61-159A-4478-BE92-C75EABF2F1F1}">
      <dgm:prSet phldrT="[Text]"/>
      <dgm:spPr>
        <a:solidFill>
          <a:srgbClr val="215968"/>
        </a:solidFill>
      </dgm:spPr>
      <dgm:t>
        <a:bodyPr/>
        <a:lstStyle/>
        <a:p>
          <a:r>
            <a:rPr lang="en-US" dirty="0"/>
            <a:t>375 Case</a:t>
          </a:r>
        </a:p>
      </dgm:t>
    </dgm:pt>
    <dgm:pt modelId="{B2B04E32-1120-470F-BBD8-E118F47F48BE}" type="parTrans" cxnId="{B74E00A4-9C2B-4820-B7EA-70C92137E704}">
      <dgm:prSet/>
      <dgm:spPr/>
      <dgm:t>
        <a:bodyPr/>
        <a:lstStyle/>
        <a:p>
          <a:endParaRPr lang="en-US"/>
        </a:p>
      </dgm:t>
    </dgm:pt>
    <dgm:pt modelId="{BC7D99B9-612F-4E4B-934B-668F1ECF35C0}" type="sibTrans" cxnId="{B74E00A4-9C2B-4820-B7EA-70C92137E704}">
      <dgm:prSet/>
      <dgm:spPr/>
      <dgm:t>
        <a:bodyPr/>
        <a:lstStyle/>
        <a:p>
          <a:endParaRPr lang="en-US"/>
        </a:p>
      </dgm:t>
    </dgm:pt>
    <dgm:pt modelId="{0AB602A3-7755-42B4-B85F-393AD1DE60EE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20,148 </a:t>
          </a:r>
          <a:r>
            <a:rPr lang="en-US" dirty="0" err="1"/>
            <a:t>hrs</a:t>
          </a:r>
          <a:endParaRPr lang="en-US" dirty="0"/>
        </a:p>
      </dgm:t>
    </dgm:pt>
    <dgm:pt modelId="{F25768F0-D2E9-4806-BB61-73C35C9F2A12}" type="parTrans" cxnId="{8C3D9EA2-D748-4664-8408-473EDE1CBAA6}">
      <dgm:prSet/>
      <dgm:spPr/>
      <dgm:t>
        <a:bodyPr/>
        <a:lstStyle/>
        <a:p>
          <a:endParaRPr lang="en-US"/>
        </a:p>
      </dgm:t>
    </dgm:pt>
    <dgm:pt modelId="{744DE851-9576-426F-B00E-918635E99162}" type="sibTrans" cxnId="{8C3D9EA2-D748-4664-8408-473EDE1CBAA6}">
      <dgm:prSet/>
      <dgm:spPr/>
      <dgm:t>
        <a:bodyPr/>
        <a:lstStyle/>
        <a:p>
          <a:endParaRPr lang="en-US"/>
        </a:p>
      </dgm:t>
    </dgm:pt>
    <dgm:pt modelId="{5F99A625-2F83-4719-97DB-E438B53B5D04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53.66 </a:t>
          </a:r>
          <a:r>
            <a:rPr lang="en-US" dirty="0" err="1"/>
            <a:t>hrs</a:t>
          </a:r>
          <a:r>
            <a:rPr lang="en-US" dirty="0"/>
            <a:t>/case</a:t>
          </a:r>
        </a:p>
      </dgm:t>
    </dgm:pt>
    <dgm:pt modelId="{C3B5289D-ABAA-4899-86FE-E4DAA5CBAF2B}" type="parTrans" cxnId="{1B2F95A4-9BB9-46DA-B8D1-87C24F99A196}">
      <dgm:prSet/>
      <dgm:spPr/>
      <dgm:t>
        <a:bodyPr/>
        <a:lstStyle/>
        <a:p>
          <a:endParaRPr lang="en-US"/>
        </a:p>
      </dgm:t>
    </dgm:pt>
    <dgm:pt modelId="{BBCCB0F7-CE7B-4852-997A-12767460C7A4}" type="sibTrans" cxnId="{1B2F95A4-9BB9-46DA-B8D1-87C24F99A196}">
      <dgm:prSet/>
      <dgm:spPr/>
      <dgm:t>
        <a:bodyPr/>
        <a:lstStyle/>
        <a:p>
          <a:endParaRPr lang="en-US"/>
        </a:p>
      </dgm:t>
    </dgm:pt>
    <dgm:pt modelId="{13986790-22AD-453B-B858-7BC9654EEA4D}" type="pres">
      <dgm:prSet presAssocID="{16937B08-318B-4E7B-ABB8-15651C092E05}" presName="linearFlow" presStyleCnt="0">
        <dgm:presLayoutVars>
          <dgm:dir/>
          <dgm:resizeHandles val="exact"/>
        </dgm:presLayoutVars>
      </dgm:prSet>
      <dgm:spPr/>
    </dgm:pt>
    <dgm:pt modelId="{60664937-243E-4032-9077-BBDA42985DD7}" type="pres">
      <dgm:prSet presAssocID="{063D2C61-159A-4478-BE92-C75EABF2F1F1}" presName="node" presStyleLbl="node1" presStyleIdx="0" presStyleCnt="3">
        <dgm:presLayoutVars>
          <dgm:bulletEnabled val="1"/>
        </dgm:presLayoutVars>
      </dgm:prSet>
      <dgm:spPr/>
    </dgm:pt>
    <dgm:pt modelId="{999D301E-7FD2-4BF1-8961-5C3830EA0906}" type="pres">
      <dgm:prSet presAssocID="{BC7D99B9-612F-4E4B-934B-668F1ECF35C0}" presName="spacerL" presStyleCnt="0"/>
      <dgm:spPr/>
    </dgm:pt>
    <dgm:pt modelId="{620333FC-E9F9-4B84-9758-DE0242AD67AF}" type="pres">
      <dgm:prSet presAssocID="{BC7D99B9-612F-4E4B-934B-668F1ECF35C0}" presName="sibTrans" presStyleLbl="sibTrans2D1" presStyleIdx="0" presStyleCnt="2"/>
      <dgm:spPr>
        <a:prstGeom prst="mathMultiply">
          <a:avLst/>
        </a:prstGeom>
      </dgm:spPr>
    </dgm:pt>
    <dgm:pt modelId="{DDDD039E-3A80-4A04-A232-9C77752CFC38}" type="pres">
      <dgm:prSet presAssocID="{BC7D99B9-612F-4E4B-934B-668F1ECF35C0}" presName="spacerR" presStyleCnt="0"/>
      <dgm:spPr/>
    </dgm:pt>
    <dgm:pt modelId="{3C982158-59DF-4F60-AC2C-C3BDDEE58F72}" type="pres">
      <dgm:prSet presAssocID="{5F99A625-2F83-4719-97DB-E438B53B5D04}" presName="node" presStyleLbl="node1" presStyleIdx="1" presStyleCnt="3" custScaleX="115846">
        <dgm:presLayoutVars>
          <dgm:bulletEnabled val="1"/>
        </dgm:presLayoutVars>
      </dgm:prSet>
      <dgm:spPr/>
    </dgm:pt>
    <dgm:pt modelId="{DBE7180B-DCC2-4D1A-B055-E0164D8C85CD}" type="pres">
      <dgm:prSet presAssocID="{BBCCB0F7-CE7B-4852-997A-12767460C7A4}" presName="spacerL" presStyleCnt="0"/>
      <dgm:spPr/>
    </dgm:pt>
    <dgm:pt modelId="{08446BE4-7D39-4135-92D3-3FFEE24C46BC}" type="pres">
      <dgm:prSet presAssocID="{BBCCB0F7-CE7B-4852-997A-12767460C7A4}" presName="sibTrans" presStyleLbl="sibTrans2D1" presStyleIdx="1" presStyleCnt="2"/>
      <dgm:spPr/>
    </dgm:pt>
    <dgm:pt modelId="{8572B4E4-1298-4FCD-9AAB-734B29CB853B}" type="pres">
      <dgm:prSet presAssocID="{BBCCB0F7-CE7B-4852-997A-12767460C7A4}" presName="spacerR" presStyleCnt="0"/>
      <dgm:spPr/>
    </dgm:pt>
    <dgm:pt modelId="{470BEBE3-8C3F-4B4D-A163-EABAFAD03A87}" type="pres">
      <dgm:prSet presAssocID="{0AB602A3-7755-42B4-B85F-393AD1DE60EE}" presName="node" presStyleLbl="node1" presStyleIdx="2" presStyleCnt="3" custScaleX="108051">
        <dgm:presLayoutVars>
          <dgm:bulletEnabled val="1"/>
        </dgm:presLayoutVars>
      </dgm:prSet>
      <dgm:spPr/>
    </dgm:pt>
  </dgm:ptLst>
  <dgm:cxnLst>
    <dgm:cxn modelId="{0A45111D-FD1F-428D-A6B5-11BF6B31B162}" type="presOf" srcId="{BC7D99B9-612F-4E4B-934B-668F1ECF35C0}" destId="{620333FC-E9F9-4B84-9758-DE0242AD67AF}" srcOrd="0" destOrd="0" presId="urn:microsoft.com/office/officeart/2005/8/layout/equation1"/>
    <dgm:cxn modelId="{0D89F74B-B927-4DD8-87EE-F6C32CD9ED49}" type="presOf" srcId="{16937B08-318B-4E7B-ABB8-15651C092E05}" destId="{13986790-22AD-453B-B858-7BC9654EEA4D}" srcOrd="0" destOrd="0" presId="urn:microsoft.com/office/officeart/2005/8/layout/equation1"/>
    <dgm:cxn modelId="{D6A07682-3477-4B8C-8C71-0A4B2B1A919F}" type="presOf" srcId="{0AB602A3-7755-42B4-B85F-393AD1DE60EE}" destId="{470BEBE3-8C3F-4B4D-A163-EABAFAD03A87}" srcOrd="0" destOrd="0" presId="urn:microsoft.com/office/officeart/2005/8/layout/equation1"/>
    <dgm:cxn modelId="{8C3D9EA2-D748-4664-8408-473EDE1CBAA6}" srcId="{16937B08-318B-4E7B-ABB8-15651C092E05}" destId="{0AB602A3-7755-42B4-B85F-393AD1DE60EE}" srcOrd="2" destOrd="0" parTransId="{F25768F0-D2E9-4806-BB61-73C35C9F2A12}" sibTransId="{744DE851-9576-426F-B00E-918635E99162}"/>
    <dgm:cxn modelId="{B74E00A4-9C2B-4820-B7EA-70C92137E704}" srcId="{16937B08-318B-4E7B-ABB8-15651C092E05}" destId="{063D2C61-159A-4478-BE92-C75EABF2F1F1}" srcOrd="0" destOrd="0" parTransId="{B2B04E32-1120-470F-BBD8-E118F47F48BE}" sibTransId="{BC7D99B9-612F-4E4B-934B-668F1ECF35C0}"/>
    <dgm:cxn modelId="{1B2F95A4-9BB9-46DA-B8D1-87C24F99A196}" srcId="{16937B08-318B-4E7B-ABB8-15651C092E05}" destId="{5F99A625-2F83-4719-97DB-E438B53B5D04}" srcOrd="1" destOrd="0" parTransId="{C3B5289D-ABAA-4899-86FE-E4DAA5CBAF2B}" sibTransId="{BBCCB0F7-CE7B-4852-997A-12767460C7A4}"/>
    <dgm:cxn modelId="{2E5F28BE-EED5-473F-B1E8-0CBBB3FB4344}" type="presOf" srcId="{BBCCB0F7-CE7B-4852-997A-12767460C7A4}" destId="{08446BE4-7D39-4135-92D3-3FFEE24C46BC}" srcOrd="0" destOrd="0" presId="urn:microsoft.com/office/officeart/2005/8/layout/equation1"/>
    <dgm:cxn modelId="{792C82DB-9D5D-4C02-B9C1-834329B67953}" type="presOf" srcId="{5F99A625-2F83-4719-97DB-E438B53B5D04}" destId="{3C982158-59DF-4F60-AC2C-C3BDDEE58F72}" srcOrd="0" destOrd="0" presId="urn:microsoft.com/office/officeart/2005/8/layout/equation1"/>
    <dgm:cxn modelId="{284878F7-FFDD-4114-B059-5DF7C3370A21}" type="presOf" srcId="{063D2C61-159A-4478-BE92-C75EABF2F1F1}" destId="{60664937-243E-4032-9077-BBDA42985DD7}" srcOrd="0" destOrd="0" presId="urn:microsoft.com/office/officeart/2005/8/layout/equation1"/>
    <dgm:cxn modelId="{9501357A-14AB-4B68-AD0C-6083CDA5F79F}" type="presParOf" srcId="{13986790-22AD-453B-B858-7BC9654EEA4D}" destId="{60664937-243E-4032-9077-BBDA42985DD7}" srcOrd="0" destOrd="0" presId="urn:microsoft.com/office/officeart/2005/8/layout/equation1"/>
    <dgm:cxn modelId="{0562DCB2-5317-4957-A2F5-72414E93DE13}" type="presParOf" srcId="{13986790-22AD-453B-B858-7BC9654EEA4D}" destId="{999D301E-7FD2-4BF1-8961-5C3830EA0906}" srcOrd="1" destOrd="0" presId="urn:microsoft.com/office/officeart/2005/8/layout/equation1"/>
    <dgm:cxn modelId="{9BC242BC-6703-4E5A-92E6-A99BD3D93959}" type="presParOf" srcId="{13986790-22AD-453B-B858-7BC9654EEA4D}" destId="{620333FC-E9F9-4B84-9758-DE0242AD67AF}" srcOrd="2" destOrd="0" presId="urn:microsoft.com/office/officeart/2005/8/layout/equation1"/>
    <dgm:cxn modelId="{E6C0F65F-779B-4F99-8DD1-983C642A5C69}" type="presParOf" srcId="{13986790-22AD-453B-B858-7BC9654EEA4D}" destId="{DDDD039E-3A80-4A04-A232-9C77752CFC38}" srcOrd="3" destOrd="0" presId="urn:microsoft.com/office/officeart/2005/8/layout/equation1"/>
    <dgm:cxn modelId="{22D057A3-7EC8-4534-8648-5E05338DB137}" type="presParOf" srcId="{13986790-22AD-453B-B858-7BC9654EEA4D}" destId="{3C982158-59DF-4F60-AC2C-C3BDDEE58F72}" srcOrd="4" destOrd="0" presId="urn:microsoft.com/office/officeart/2005/8/layout/equation1"/>
    <dgm:cxn modelId="{3B296A6C-A866-4735-BA5D-A3F0B201C45B}" type="presParOf" srcId="{13986790-22AD-453B-B858-7BC9654EEA4D}" destId="{DBE7180B-DCC2-4D1A-B055-E0164D8C85CD}" srcOrd="5" destOrd="0" presId="urn:microsoft.com/office/officeart/2005/8/layout/equation1"/>
    <dgm:cxn modelId="{8CF0A853-64D0-40BF-A370-3F777166C7E8}" type="presParOf" srcId="{13986790-22AD-453B-B858-7BC9654EEA4D}" destId="{08446BE4-7D39-4135-92D3-3FFEE24C46BC}" srcOrd="6" destOrd="0" presId="urn:microsoft.com/office/officeart/2005/8/layout/equation1"/>
    <dgm:cxn modelId="{AF7A20EC-1F01-4B96-AE52-B5C196C725BD}" type="presParOf" srcId="{13986790-22AD-453B-B858-7BC9654EEA4D}" destId="{8572B4E4-1298-4FCD-9AAB-734B29CB853B}" srcOrd="7" destOrd="0" presId="urn:microsoft.com/office/officeart/2005/8/layout/equation1"/>
    <dgm:cxn modelId="{23C3E23C-75A3-411C-AE1B-0A63F6090034}" type="presParOf" srcId="{13986790-22AD-453B-B858-7BC9654EEA4D}" destId="{470BEBE3-8C3F-4B4D-A163-EABAFAD03A8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24F9C1-3C81-4186-A5E8-0DC5E3E381D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C597CC-AFB1-473E-852D-9B979B528522}">
      <dgm:prSet phldrT="[Text]" custT="1"/>
      <dgm:spPr/>
      <dgm:t>
        <a:bodyPr/>
        <a:lstStyle/>
        <a:p>
          <a:r>
            <a:rPr lang="en-US" sz="2000" dirty="0"/>
            <a:t># of Cases</a:t>
          </a:r>
        </a:p>
      </dgm:t>
    </dgm:pt>
    <dgm:pt modelId="{AEBA5520-EDDF-4B4F-B230-12391DAC1CA4}" type="parTrans" cxnId="{9F80C545-5DA1-4707-9FE0-1F058F9CC8C2}">
      <dgm:prSet/>
      <dgm:spPr/>
      <dgm:t>
        <a:bodyPr/>
        <a:lstStyle/>
        <a:p>
          <a:endParaRPr lang="en-US" sz="2400"/>
        </a:p>
      </dgm:t>
    </dgm:pt>
    <dgm:pt modelId="{80B89734-21F3-4EB0-8DAB-0E5438DA71FF}" type="sibTrans" cxnId="{9F80C545-5DA1-4707-9FE0-1F058F9CC8C2}">
      <dgm:prSet custT="1"/>
      <dgm:spPr/>
      <dgm:t>
        <a:bodyPr/>
        <a:lstStyle/>
        <a:p>
          <a:endParaRPr lang="en-US" sz="1100"/>
        </a:p>
      </dgm:t>
    </dgm:pt>
    <dgm:pt modelId="{5C405F76-908F-4EF9-9FCC-CF246232379E}">
      <dgm:prSet phldrT="[Text]" custT="1"/>
      <dgm:spPr/>
      <dgm:t>
        <a:bodyPr/>
        <a:lstStyle/>
        <a:p>
          <a:r>
            <a:rPr lang="en-US" sz="2000" dirty="0"/>
            <a:t>Case Value</a:t>
          </a:r>
        </a:p>
      </dgm:t>
    </dgm:pt>
    <dgm:pt modelId="{131AF8C8-1639-47F1-A32F-3446E895A759}" type="parTrans" cxnId="{10305884-6C72-4C4E-B455-E82A8AD45F29}">
      <dgm:prSet/>
      <dgm:spPr/>
      <dgm:t>
        <a:bodyPr/>
        <a:lstStyle/>
        <a:p>
          <a:endParaRPr lang="en-US" sz="2400"/>
        </a:p>
      </dgm:t>
    </dgm:pt>
    <dgm:pt modelId="{1CC43AEE-BCC1-4A30-AEDA-D7BAC9C611B4}" type="sibTrans" cxnId="{10305884-6C72-4C4E-B455-E82A8AD45F29}">
      <dgm:prSet custT="1"/>
      <dgm:spPr/>
      <dgm:t>
        <a:bodyPr/>
        <a:lstStyle/>
        <a:p>
          <a:endParaRPr lang="en-US" sz="1100"/>
        </a:p>
      </dgm:t>
    </dgm:pt>
    <dgm:pt modelId="{A428D0BF-0DCC-4BA4-83EA-A131B3FAAAAA}">
      <dgm:prSet phldrT="[Text]" custT="1"/>
      <dgm:spPr/>
      <dgm:t>
        <a:bodyPr/>
        <a:lstStyle/>
        <a:p>
          <a:r>
            <a:rPr lang="en-US" sz="2000" dirty="0"/>
            <a:t>Staff Performance</a:t>
          </a:r>
        </a:p>
      </dgm:t>
    </dgm:pt>
    <dgm:pt modelId="{ED7DC200-E21B-46B9-8E7F-E4B35021A9F2}" type="parTrans" cxnId="{6EA7C67A-4221-44CA-9786-6529A2E58DE3}">
      <dgm:prSet/>
      <dgm:spPr/>
      <dgm:t>
        <a:bodyPr/>
        <a:lstStyle/>
        <a:p>
          <a:endParaRPr lang="en-US" sz="2400"/>
        </a:p>
      </dgm:t>
    </dgm:pt>
    <dgm:pt modelId="{6DEA0371-E65B-474A-A4AC-69133E5BF0A8}" type="sibTrans" cxnId="{6EA7C67A-4221-44CA-9786-6529A2E58DE3}">
      <dgm:prSet custT="1"/>
      <dgm:spPr/>
      <dgm:t>
        <a:bodyPr/>
        <a:lstStyle/>
        <a:p>
          <a:endParaRPr lang="en-US" sz="1100"/>
        </a:p>
      </dgm:t>
    </dgm:pt>
    <dgm:pt modelId="{72CB758E-96E2-44CD-9F1D-55E78A9696AE}">
      <dgm:prSet custT="1"/>
      <dgm:spPr/>
      <dgm:t>
        <a:bodyPr/>
        <a:lstStyle/>
        <a:p>
          <a:r>
            <a:rPr lang="en-US" sz="2000" dirty="0"/>
            <a:t>Legal Work Capacity</a:t>
          </a:r>
        </a:p>
      </dgm:t>
    </dgm:pt>
    <dgm:pt modelId="{C1DEAA81-2DB2-4D3D-BF52-0959ABE985A4}" type="parTrans" cxnId="{E5E74557-CBC7-4035-9EDB-98D7DFDDD86D}">
      <dgm:prSet/>
      <dgm:spPr/>
      <dgm:t>
        <a:bodyPr/>
        <a:lstStyle/>
        <a:p>
          <a:endParaRPr lang="en-US" sz="2400"/>
        </a:p>
      </dgm:t>
    </dgm:pt>
    <dgm:pt modelId="{EBB0AC78-A43C-4AB4-9CC7-5CB70079380B}" type="sibTrans" cxnId="{E5E74557-CBC7-4035-9EDB-98D7DFDDD86D}">
      <dgm:prSet custT="1"/>
      <dgm:spPr/>
      <dgm:t>
        <a:bodyPr/>
        <a:lstStyle/>
        <a:p>
          <a:endParaRPr lang="en-US" sz="1100"/>
        </a:p>
      </dgm:t>
    </dgm:pt>
    <dgm:pt modelId="{6A591747-EE55-4D04-AE97-7B1656CDE4EF}">
      <dgm:prSet custT="1"/>
      <dgm:spPr/>
      <dgm:t>
        <a:bodyPr/>
        <a:lstStyle/>
        <a:p>
          <a:r>
            <a:rPr lang="en-US" sz="2000" dirty="0"/>
            <a:t>Revenue Produced</a:t>
          </a:r>
        </a:p>
      </dgm:t>
    </dgm:pt>
    <dgm:pt modelId="{78803B01-0D95-43C1-B2EC-2A5A6326BFE5}" type="parTrans" cxnId="{41871C2D-5422-46B4-A983-A53D1F7F9667}">
      <dgm:prSet/>
      <dgm:spPr/>
      <dgm:t>
        <a:bodyPr/>
        <a:lstStyle/>
        <a:p>
          <a:endParaRPr lang="en-US" sz="2400"/>
        </a:p>
      </dgm:t>
    </dgm:pt>
    <dgm:pt modelId="{086B9A4D-34CD-4F03-BC8A-8B33C1741007}" type="sibTrans" cxnId="{41871C2D-5422-46B4-A983-A53D1F7F9667}">
      <dgm:prSet custT="1"/>
      <dgm:spPr/>
      <dgm:t>
        <a:bodyPr/>
        <a:lstStyle/>
        <a:p>
          <a:endParaRPr lang="en-US" sz="1100"/>
        </a:p>
      </dgm:t>
    </dgm:pt>
    <dgm:pt modelId="{9FB9386E-66F6-4A48-A42B-5CEE911D6B30}" type="pres">
      <dgm:prSet presAssocID="{4424F9C1-3C81-4186-A5E8-0DC5E3E381DA}" presName="Name0" presStyleCnt="0">
        <dgm:presLayoutVars>
          <dgm:dir/>
          <dgm:resizeHandles val="exact"/>
        </dgm:presLayoutVars>
      </dgm:prSet>
      <dgm:spPr/>
    </dgm:pt>
    <dgm:pt modelId="{B1701071-C1BC-4315-8E4F-56CACD03D532}" type="pres">
      <dgm:prSet presAssocID="{41C597CC-AFB1-473E-852D-9B979B528522}" presName="node" presStyleLbl="node1" presStyleIdx="0" presStyleCnt="5" custScaleX="121781" custScaleY="124562">
        <dgm:presLayoutVars>
          <dgm:bulletEnabled val="1"/>
        </dgm:presLayoutVars>
      </dgm:prSet>
      <dgm:spPr/>
    </dgm:pt>
    <dgm:pt modelId="{CAEF2FC9-D678-4DB9-B903-E7C1F95A45FC}" type="pres">
      <dgm:prSet presAssocID="{80B89734-21F3-4EB0-8DAB-0E5438DA71FF}" presName="sibTrans" presStyleLbl="sibTrans2D1" presStyleIdx="0" presStyleCnt="5"/>
      <dgm:spPr/>
    </dgm:pt>
    <dgm:pt modelId="{37F9D608-29B5-41C3-ADFC-8E1B5CF37A92}" type="pres">
      <dgm:prSet presAssocID="{80B89734-21F3-4EB0-8DAB-0E5438DA71FF}" presName="connectorText" presStyleLbl="sibTrans2D1" presStyleIdx="0" presStyleCnt="5"/>
      <dgm:spPr/>
    </dgm:pt>
    <dgm:pt modelId="{8D2D1BC6-307F-49E4-818B-438C1D49B44A}" type="pres">
      <dgm:prSet presAssocID="{5C405F76-908F-4EF9-9FCC-CF246232379E}" presName="node" presStyleLbl="node1" presStyleIdx="1" presStyleCnt="5" custScaleX="125468" custScaleY="131248" custRadScaleRad="84153" custRadScaleInc="-7917">
        <dgm:presLayoutVars>
          <dgm:bulletEnabled val="1"/>
        </dgm:presLayoutVars>
      </dgm:prSet>
      <dgm:spPr/>
    </dgm:pt>
    <dgm:pt modelId="{A160D74F-9E2D-4BAC-9BFB-BDC863F2C670}" type="pres">
      <dgm:prSet presAssocID="{1CC43AEE-BCC1-4A30-AEDA-D7BAC9C611B4}" presName="sibTrans" presStyleLbl="sibTrans2D1" presStyleIdx="1" presStyleCnt="5"/>
      <dgm:spPr/>
    </dgm:pt>
    <dgm:pt modelId="{30C7E33F-824A-43E4-8181-F0112D4706FF}" type="pres">
      <dgm:prSet presAssocID="{1CC43AEE-BCC1-4A30-AEDA-D7BAC9C611B4}" presName="connectorText" presStyleLbl="sibTrans2D1" presStyleIdx="1" presStyleCnt="5"/>
      <dgm:spPr/>
    </dgm:pt>
    <dgm:pt modelId="{6CF6D5B7-B47B-43D0-A13C-C353A831D5DD}" type="pres">
      <dgm:prSet presAssocID="{72CB758E-96E2-44CD-9F1D-55E78A9696AE}" presName="node" presStyleLbl="node1" presStyleIdx="2" presStyleCnt="5" custScaleX="111642" custScaleY="149576">
        <dgm:presLayoutVars>
          <dgm:bulletEnabled val="1"/>
        </dgm:presLayoutVars>
      </dgm:prSet>
      <dgm:spPr/>
    </dgm:pt>
    <dgm:pt modelId="{DC72E943-2588-4AA0-9FD9-9B909FCB5208}" type="pres">
      <dgm:prSet presAssocID="{EBB0AC78-A43C-4AB4-9CC7-5CB70079380B}" presName="sibTrans" presStyleLbl="sibTrans2D1" presStyleIdx="2" presStyleCnt="5"/>
      <dgm:spPr/>
    </dgm:pt>
    <dgm:pt modelId="{2BF4F079-C662-4D71-9ECC-AE3253682BEE}" type="pres">
      <dgm:prSet presAssocID="{EBB0AC78-A43C-4AB4-9CC7-5CB70079380B}" presName="connectorText" presStyleLbl="sibTrans2D1" presStyleIdx="2" presStyleCnt="5"/>
      <dgm:spPr/>
    </dgm:pt>
    <dgm:pt modelId="{E4828B4A-D285-4F0C-99D0-497EB5D97ACC}" type="pres">
      <dgm:prSet presAssocID="{A428D0BF-0DCC-4BA4-83EA-A131B3FAAAAA}" presName="node" presStyleLbl="node1" presStyleIdx="3" presStyleCnt="5" custScaleX="125261" custScaleY="154180">
        <dgm:presLayoutVars>
          <dgm:bulletEnabled val="1"/>
        </dgm:presLayoutVars>
      </dgm:prSet>
      <dgm:spPr/>
    </dgm:pt>
    <dgm:pt modelId="{2C6F0D73-77B7-46AA-A078-75E35B924B5E}" type="pres">
      <dgm:prSet presAssocID="{6DEA0371-E65B-474A-A4AC-69133E5BF0A8}" presName="sibTrans" presStyleLbl="sibTrans2D1" presStyleIdx="3" presStyleCnt="5"/>
      <dgm:spPr/>
    </dgm:pt>
    <dgm:pt modelId="{7D9D183B-BAE5-44D8-940F-5B3F8C8E4670}" type="pres">
      <dgm:prSet presAssocID="{6DEA0371-E65B-474A-A4AC-69133E5BF0A8}" presName="connectorText" presStyleLbl="sibTrans2D1" presStyleIdx="3" presStyleCnt="5"/>
      <dgm:spPr/>
    </dgm:pt>
    <dgm:pt modelId="{D549E889-370B-4AA9-8591-F427612EA67D}" type="pres">
      <dgm:prSet presAssocID="{6A591747-EE55-4D04-AE97-7B1656CDE4EF}" presName="node" presStyleLbl="node1" presStyleIdx="4" presStyleCnt="5" custScaleX="116695" custScaleY="128690" custRadScaleRad="85641" custRadScaleInc="3267">
        <dgm:presLayoutVars>
          <dgm:bulletEnabled val="1"/>
        </dgm:presLayoutVars>
      </dgm:prSet>
      <dgm:spPr/>
    </dgm:pt>
    <dgm:pt modelId="{8DDE9106-D3C2-40EF-B0B7-953B295B8474}" type="pres">
      <dgm:prSet presAssocID="{086B9A4D-34CD-4F03-BC8A-8B33C1741007}" presName="sibTrans" presStyleLbl="sibTrans2D1" presStyleIdx="4" presStyleCnt="5"/>
      <dgm:spPr/>
    </dgm:pt>
    <dgm:pt modelId="{A5EE9B7F-179F-4EEC-9343-B007E8C4B389}" type="pres">
      <dgm:prSet presAssocID="{086B9A4D-34CD-4F03-BC8A-8B33C1741007}" presName="connectorText" presStyleLbl="sibTrans2D1" presStyleIdx="4" presStyleCnt="5"/>
      <dgm:spPr/>
    </dgm:pt>
  </dgm:ptLst>
  <dgm:cxnLst>
    <dgm:cxn modelId="{A63B7209-1678-4B28-9E52-37A4AF744588}" type="presOf" srcId="{EBB0AC78-A43C-4AB4-9CC7-5CB70079380B}" destId="{2BF4F079-C662-4D71-9ECC-AE3253682BEE}" srcOrd="1" destOrd="0" presId="urn:microsoft.com/office/officeart/2005/8/layout/cycle7"/>
    <dgm:cxn modelId="{92F2E00B-DFDA-41B4-9360-14914387E24A}" type="presOf" srcId="{80B89734-21F3-4EB0-8DAB-0E5438DA71FF}" destId="{CAEF2FC9-D678-4DB9-B903-E7C1F95A45FC}" srcOrd="0" destOrd="0" presId="urn:microsoft.com/office/officeart/2005/8/layout/cycle7"/>
    <dgm:cxn modelId="{41871C2D-5422-46B4-A983-A53D1F7F9667}" srcId="{4424F9C1-3C81-4186-A5E8-0DC5E3E381DA}" destId="{6A591747-EE55-4D04-AE97-7B1656CDE4EF}" srcOrd="4" destOrd="0" parTransId="{78803B01-0D95-43C1-B2EC-2A5A6326BFE5}" sibTransId="{086B9A4D-34CD-4F03-BC8A-8B33C1741007}"/>
    <dgm:cxn modelId="{B8DF5337-CD25-465C-B602-8288B8520F5D}" type="presOf" srcId="{6DEA0371-E65B-474A-A4AC-69133E5BF0A8}" destId="{2C6F0D73-77B7-46AA-A078-75E35B924B5E}" srcOrd="0" destOrd="0" presId="urn:microsoft.com/office/officeart/2005/8/layout/cycle7"/>
    <dgm:cxn modelId="{DD148737-A47D-4130-99CF-C7A37D56432F}" type="presOf" srcId="{41C597CC-AFB1-473E-852D-9B979B528522}" destId="{B1701071-C1BC-4315-8E4F-56CACD03D532}" srcOrd="0" destOrd="0" presId="urn:microsoft.com/office/officeart/2005/8/layout/cycle7"/>
    <dgm:cxn modelId="{D21C093F-0007-4B2B-B627-3B71C3B12CEA}" type="presOf" srcId="{1CC43AEE-BCC1-4A30-AEDA-D7BAC9C611B4}" destId="{30C7E33F-824A-43E4-8181-F0112D4706FF}" srcOrd="1" destOrd="0" presId="urn:microsoft.com/office/officeart/2005/8/layout/cycle7"/>
    <dgm:cxn modelId="{9F80C545-5DA1-4707-9FE0-1F058F9CC8C2}" srcId="{4424F9C1-3C81-4186-A5E8-0DC5E3E381DA}" destId="{41C597CC-AFB1-473E-852D-9B979B528522}" srcOrd="0" destOrd="0" parTransId="{AEBA5520-EDDF-4B4F-B230-12391DAC1CA4}" sibTransId="{80B89734-21F3-4EB0-8DAB-0E5438DA71FF}"/>
    <dgm:cxn modelId="{FF1C7C54-4A46-4F2E-B111-F6EDE98A4AFA}" type="presOf" srcId="{6DEA0371-E65B-474A-A4AC-69133E5BF0A8}" destId="{7D9D183B-BAE5-44D8-940F-5B3F8C8E4670}" srcOrd="1" destOrd="0" presId="urn:microsoft.com/office/officeart/2005/8/layout/cycle7"/>
    <dgm:cxn modelId="{75109A76-3FBB-4FC0-B25A-A76CF5D92EA2}" type="presOf" srcId="{086B9A4D-34CD-4F03-BC8A-8B33C1741007}" destId="{8DDE9106-D3C2-40EF-B0B7-953B295B8474}" srcOrd="0" destOrd="0" presId="urn:microsoft.com/office/officeart/2005/8/layout/cycle7"/>
    <dgm:cxn modelId="{E5E74557-CBC7-4035-9EDB-98D7DFDDD86D}" srcId="{4424F9C1-3C81-4186-A5E8-0DC5E3E381DA}" destId="{72CB758E-96E2-44CD-9F1D-55E78A9696AE}" srcOrd="2" destOrd="0" parTransId="{C1DEAA81-2DB2-4D3D-BF52-0959ABE985A4}" sibTransId="{EBB0AC78-A43C-4AB4-9CC7-5CB70079380B}"/>
    <dgm:cxn modelId="{6EA7C67A-4221-44CA-9786-6529A2E58DE3}" srcId="{4424F9C1-3C81-4186-A5E8-0DC5E3E381DA}" destId="{A428D0BF-0DCC-4BA4-83EA-A131B3FAAAAA}" srcOrd="3" destOrd="0" parTransId="{ED7DC200-E21B-46B9-8E7F-E4B35021A9F2}" sibTransId="{6DEA0371-E65B-474A-A4AC-69133E5BF0A8}"/>
    <dgm:cxn modelId="{10305884-6C72-4C4E-B455-E82A8AD45F29}" srcId="{4424F9C1-3C81-4186-A5E8-0DC5E3E381DA}" destId="{5C405F76-908F-4EF9-9FCC-CF246232379E}" srcOrd="1" destOrd="0" parTransId="{131AF8C8-1639-47F1-A32F-3446E895A759}" sibTransId="{1CC43AEE-BCC1-4A30-AEDA-D7BAC9C611B4}"/>
    <dgm:cxn modelId="{17BA468A-C3AD-4E98-9045-DCA9C3D0C945}" type="presOf" srcId="{086B9A4D-34CD-4F03-BC8A-8B33C1741007}" destId="{A5EE9B7F-179F-4EEC-9343-B007E8C4B389}" srcOrd="1" destOrd="0" presId="urn:microsoft.com/office/officeart/2005/8/layout/cycle7"/>
    <dgm:cxn modelId="{EA3D7B8D-4763-485C-B70E-E86790234DEA}" type="presOf" srcId="{6A591747-EE55-4D04-AE97-7B1656CDE4EF}" destId="{D549E889-370B-4AA9-8591-F427612EA67D}" srcOrd="0" destOrd="0" presId="urn:microsoft.com/office/officeart/2005/8/layout/cycle7"/>
    <dgm:cxn modelId="{B45747A2-0B62-41AC-8293-97211A922257}" type="presOf" srcId="{1CC43AEE-BCC1-4A30-AEDA-D7BAC9C611B4}" destId="{A160D74F-9E2D-4BAC-9BFB-BDC863F2C670}" srcOrd="0" destOrd="0" presId="urn:microsoft.com/office/officeart/2005/8/layout/cycle7"/>
    <dgm:cxn modelId="{BEEB80AE-D21B-41D5-A5D4-1FD81AAE092F}" type="presOf" srcId="{EBB0AC78-A43C-4AB4-9CC7-5CB70079380B}" destId="{DC72E943-2588-4AA0-9FD9-9B909FCB5208}" srcOrd="0" destOrd="0" presId="urn:microsoft.com/office/officeart/2005/8/layout/cycle7"/>
    <dgm:cxn modelId="{F67E7BB8-B0ED-4AFB-9FF7-1A0BCA056AC7}" type="presOf" srcId="{72CB758E-96E2-44CD-9F1D-55E78A9696AE}" destId="{6CF6D5B7-B47B-43D0-A13C-C353A831D5DD}" srcOrd="0" destOrd="0" presId="urn:microsoft.com/office/officeart/2005/8/layout/cycle7"/>
    <dgm:cxn modelId="{D63C23C1-0FAF-4DB0-BF05-A855BD7DD8FF}" type="presOf" srcId="{5C405F76-908F-4EF9-9FCC-CF246232379E}" destId="{8D2D1BC6-307F-49E4-818B-438C1D49B44A}" srcOrd="0" destOrd="0" presId="urn:microsoft.com/office/officeart/2005/8/layout/cycle7"/>
    <dgm:cxn modelId="{80583DC9-D78E-468A-ABF8-546143A1B9DF}" type="presOf" srcId="{A428D0BF-0DCC-4BA4-83EA-A131B3FAAAAA}" destId="{E4828B4A-D285-4F0C-99D0-497EB5D97ACC}" srcOrd="0" destOrd="0" presId="urn:microsoft.com/office/officeart/2005/8/layout/cycle7"/>
    <dgm:cxn modelId="{4B03D1F7-17E1-4FD1-9D2A-DFFAF4BFC543}" type="presOf" srcId="{80B89734-21F3-4EB0-8DAB-0E5438DA71FF}" destId="{37F9D608-29B5-41C3-ADFC-8E1B5CF37A92}" srcOrd="1" destOrd="0" presId="urn:microsoft.com/office/officeart/2005/8/layout/cycle7"/>
    <dgm:cxn modelId="{90AAB1FD-BFB7-49CE-A4A1-DAD2BE58A258}" type="presOf" srcId="{4424F9C1-3C81-4186-A5E8-0DC5E3E381DA}" destId="{9FB9386E-66F6-4A48-A42B-5CEE911D6B30}" srcOrd="0" destOrd="0" presId="urn:microsoft.com/office/officeart/2005/8/layout/cycle7"/>
    <dgm:cxn modelId="{052E0DEF-627B-400C-B4D8-2D65536978CC}" type="presParOf" srcId="{9FB9386E-66F6-4A48-A42B-5CEE911D6B30}" destId="{B1701071-C1BC-4315-8E4F-56CACD03D532}" srcOrd="0" destOrd="0" presId="urn:microsoft.com/office/officeart/2005/8/layout/cycle7"/>
    <dgm:cxn modelId="{9AF43E11-53D1-4D3B-BC47-ECA5F5DF2281}" type="presParOf" srcId="{9FB9386E-66F6-4A48-A42B-5CEE911D6B30}" destId="{CAEF2FC9-D678-4DB9-B903-E7C1F95A45FC}" srcOrd="1" destOrd="0" presId="urn:microsoft.com/office/officeart/2005/8/layout/cycle7"/>
    <dgm:cxn modelId="{AC08E03F-54FC-4CFB-B72A-8F168147D7B3}" type="presParOf" srcId="{CAEF2FC9-D678-4DB9-B903-E7C1F95A45FC}" destId="{37F9D608-29B5-41C3-ADFC-8E1B5CF37A92}" srcOrd="0" destOrd="0" presId="urn:microsoft.com/office/officeart/2005/8/layout/cycle7"/>
    <dgm:cxn modelId="{080DF642-CFB3-403E-85F0-6F6084EA5B7D}" type="presParOf" srcId="{9FB9386E-66F6-4A48-A42B-5CEE911D6B30}" destId="{8D2D1BC6-307F-49E4-818B-438C1D49B44A}" srcOrd="2" destOrd="0" presId="urn:microsoft.com/office/officeart/2005/8/layout/cycle7"/>
    <dgm:cxn modelId="{132EF5B0-1EDF-422B-9703-2238ABB42988}" type="presParOf" srcId="{9FB9386E-66F6-4A48-A42B-5CEE911D6B30}" destId="{A160D74F-9E2D-4BAC-9BFB-BDC863F2C670}" srcOrd="3" destOrd="0" presId="urn:microsoft.com/office/officeart/2005/8/layout/cycle7"/>
    <dgm:cxn modelId="{24C5BA8A-3CAB-4303-9C5C-F14DE6C4572C}" type="presParOf" srcId="{A160D74F-9E2D-4BAC-9BFB-BDC863F2C670}" destId="{30C7E33F-824A-43E4-8181-F0112D4706FF}" srcOrd="0" destOrd="0" presId="urn:microsoft.com/office/officeart/2005/8/layout/cycle7"/>
    <dgm:cxn modelId="{A80E217E-2EFD-488B-9AE9-06B153F25870}" type="presParOf" srcId="{9FB9386E-66F6-4A48-A42B-5CEE911D6B30}" destId="{6CF6D5B7-B47B-43D0-A13C-C353A831D5DD}" srcOrd="4" destOrd="0" presId="urn:microsoft.com/office/officeart/2005/8/layout/cycle7"/>
    <dgm:cxn modelId="{0465FF8E-CE30-4298-9E64-3E5B9D6738D4}" type="presParOf" srcId="{9FB9386E-66F6-4A48-A42B-5CEE911D6B30}" destId="{DC72E943-2588-4AA0-9FD9-9B909FCB5208}" srcOrd="5" destOrd="0" presId="urn:microsoft.com/office/officeart/2005/8/layout/cycle7"/>
    <dgm:cxn modelId="{DDA6376A-8522-4D20-8AC1-1E1E0D9374E8}" type="presParOf" srcId="{DC72E943-2588-4AA0-9FD9-9B909FCB5208}" destId="{2BF4F079-C662-4D71-9ECC-AE3253682BEE}" srcOrd="0" destOrd="0" presId="urn:microsoft.com/office/officeart/2005/8/layout/cycle7"/>
    <dgm:cxn modelId="{CEEC7492-D63B-43BD-8B57-BD7A4AD2EA95}" type="presParOf" srcId="{9FB9386E-66F6-4A48-A42B-5CEE911D6B30}" destId="{E4828B4A-D285-4F0C-99D0-497EB5D97ACC}" srcOrd="6" destOrd="0" presId="urn:microsoft.com/office/officeart/2005/8/layout/cycle7"/>
    <dgm:cxn modelId="{C5EB9B3E-1499-441E-958E-73AB7AB3D258}" type="presParOf" srcId="{9FB9386E-66F6-4A48-A42B-5CEE911D6B30}" destId="{2C6F0D73-77B7-46AA-A078-75E35B924B5E}" srcOrd="7" destOrd="0" presId="urn:microsoft.com/office/officeart/2005/8/layout/cycle7"/>
    <dgm:cxn modelId="{32EE0336-8167-4150-BFE1-CAB33494FA14}" type="presParOf" srcId="{2C6F0D73-77B7-46AA-A078-75E35B924B5E}" destId="{7D9D183B-BAE5-44D8-940F-5B3F8C8E4670}" srcOrd="0" destOrd="0" presId="urn:microsoft.com/office/officeart/2005/8/layout/cycle7"/>
    <dgm:cxn modelId="{25F90271-2B43-403A-A97D-16CF4FEC17DC}" type="presParOf" srcId="{9FB9386E-66F6-4A48-A42B-5CEE911D6B30}" destId="{D549E889-370B-4AA9-8591-F427612EA67D}" srcOrd="8" destOrd="0" presId="urn:microsoft.com/office/officeart/2005/8/layout/cycle7"/>
    <dgm:cxn modelId="{7401EEEC-69FC-4AA2-8982-82CC5F1F4E53}" type="presParOf" srcId="{9FB9386E-66F6-4A48-A42B-5CEE911D6B30}" destId="{8DDE9106-D3C2-40EF-B0B7-953B295B8474}" srcOrd="9" destOrd="0" presId="urn:microsoft.com/office/officeart/2005/8/layout/cycle7"/>
    <dgm:cxn modelId="{53E2FF3D-8CE7-402F-BE6E-D208CB6D6097}" type="presParOf" srcId="{8DDE9106-D3C2-40EF-B0B7-953B295B8474}" destId="{A5EE9B7F-179F-4EEC-9343-B007E8C4B38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64937-243E-4032-9077-BBDA42985DD7}">
      <dsp:nvSpPr>
        <dsp:cNvPr id="0" name=""/>
        <dsp:cNvSpPr/>
      </dsp:nvSpPr>
      <dsp:spPr>
        <a:xfrm>
          <a:off x="1831" y="1052135"/>
          <a:ext cx="2427724" cy="2427724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Cost of your firm</a:t>
          </a:r>
        </a:p>
      </dsp:txBody>
      <dsp:txXfrm>
        <a:off x="357363" y="1407667"/>
        <a:ext cx="1716660" cy="1716660"/>
      </dsp:txXfrm>
    </dsp:sp>
    <dsp:sp modelId="{620333FC-E9F9-4B84-9758-DE0242AD67AF}">
      <dsp:nvSpPr>
        <dsp:cNvPr id="0" name=""/>
        <dsp:cNvSpPr/>
      </dsp:nvSpPr>
      <dsp:spPr>
        <a:xfrm>
          <a:off x="2626686" y="1561957"/>
          <a:ext cx="1408079" cy="140807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2813327" y="2100406"/>
        <a:ext cx="1034797" cy="331181"/>
      </dsp:txXfrm>
    </dsp:sp>
    <dsp:sp modelId="{3C982158-59DF-4F60-AC2C-C3BDDEE58F72}">
      <dsp:nvSpPr>
        <dsp:cNvPr id="0" name=""/>
        <dsp:cNvSpPr/>
      </dsp:nvSpPr>
      <dsp:spPr>
        <a:xfrm>
          <a:off x="4231897" y="1052135"/>
          <a:ext cx="2427724" cy="2427724"/>
        </a:xfrm>
        <a:prstGeom prst="ellipse">
          <a:avLst/>
        </a:prstGeom>
        <a:solidFill>
          <a:schemeClr val="accent3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Desired Profits</a:t>
          </a:r>
        </a:p>
      </dsp:txBody>
      <dsp:txXfrm>
        <a:off x="4587429" y="1407667"/>
        <a:ext cx="1716660" cy="1716660"/>
      </dsp:txXfrm>
    </dsp:sp>
    <dsp:sp modelId="{08446BE4-7D39-4135-92D3-3FFEE24C46BC}">
      <dsp:nvSpPr>
        <dsp:cNvPr id="0" name=""/>
        <dsp:cNvSpPr/>
      </dsp:nvSpPr>
      <dsp:spPr>
        <a:xfrm>
          <a:off x="6856753" y="1561957"/>
          <a:ext cx="1408079" cy="1408079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7043394" y="1852021"/>
        <a:ext cx="1034797" cy="827951"/>
      </dsp:txXfrm>
    </dsp:sp>
    <dsp:sp modelId="{470BEBE3-8C3F-4B4D-A163-EABAFAD03A87}">
      <dsp:nvSpPr>
        <dsp:cNvPr id="0" name=""/>
        <dsp:cNvSpPr/>
      </dsp:nvSpPr>
      <dsp:spPr>
        <a:xfrm>
          <a:off x="8461964" y="1052135"/>
          <a:ext cx="2427724" cy="2427724"/>
        </a:xfrm>
        <a:prstGeom prst="ellipse">
          <a:avLst/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Revenue Target</a:t>
          </a:r>
        </a:p>
      </dsp:txBody>
      <dsp:txXfrm>
        <a:off x="8817496" y="1407667"/>
        <a:ext cx="1716660" cy="1716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64937-243E-4032-9077-BBDA42985DD7}">
      <dsp:nvSpPr>
        <dsp:cNvPr id="0" name=""/>
        <dsp:cNvSpPr/>
      </dsp:nvSpPr>
      <dsp:spPr>
        <a:xfrm>
          <a:off x="656" y="1142364"/>
          <a:ext cx="2316160" cy="2316160"/>
        </a:xfrm>
        <a:prstGeom prst="ellipse">
          <a:avLst/>
        </a:prstGeom>
        <a:solidFill>
          <a:srgbClr val="2753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Target Revenue</a:t>
          </a:r>
        </a:p>
      </dsp:txBody>
      <dsp:txXfrm>
        <a:off x="339850" y="1481558"/>
        <a:ext cx="1637772" cy="1637772"/>
      </dsp:txXfrm>
    </dsp:sp>
    <dsp:sp modelId="{620333FC-E9F9-4B84-9758-DE0242AD67AF}">
      <dsp:nvSpPr>
        <dsp:cNvPr id="0" name=""/>
        <dsp:cNvSpPr/>
      </dsp:nvSpPr>
      <dsp:spPr>
        <a:xfrm>
          <a:off x="2504888" y="1628758"/>
          <a:ext cx="1343372" cy="1343372"/>
        </a:xfrm>
        <a:prstGeom prst="mathDivid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2952" y="2142463"/>
        <a:ext cx="987244" cy="315962"/>
      </dsp:txXfrm>
    </dsp:sp>
    <dsp:sp modelId="{3C982158-59DF-4F60-AC2C-C3BDDEE58F72}">
      <dsp:nvSpPr>
        <dsp:cNvPr id="0" name=""/>
        <dsp:cNvSpPr/>
      </dsp:nvSpPr>
      <dsp:spPr>
        <a:xfrm>
          <a:off x="4036333" y="1142364"/>
          <a:ext cx="2683178" cy="2316160"/>
        </a:xfrm>
        <a:prstGeom prst="ellipse">
          <a:avLst/>
        </a:prstGeom>
        <a:solidFill>
          <a:srgbClr val="C45D0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Avg Case Value $$</a:t>
          </a:r>
        </a:p>
      </dsp:txBody>
      <dsp:txXfrm>
        <a:off x="4429275" y="1481558"/>
        <a:ext cx="1897294" cy="1637772"/>
      </dsp:txXfrm>
    </dsp:sp>
    <dsp:sp modelId="{08446BE4-7D39-4135-92D3-3FFEE24C46BC}">
      <dsp:nvSpPr>
        <dsp:cNvPr id="0" name=""/>
        <dsp:cNvSpPr/>
      </dsp:nvSpPr>
      <dsp:spPr>
        <a:xfrm>
          <a:off x="6907584" y="1628758"/>
          <a:ext cx="1343372" cy="1343372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7085648" y="1905493"/>
        <a:ext cx="987244" cy="789902"/>
      </dsp:txXfrm>
    </dsp:sp>
    <dsp:sp modelId="{470BEBE3-8C3F-4B4D-A163-EABAFAD03A87}">
      <dsp:nvSpPr>
        <dsp:cNvPr id="0" name=""/>
        <dsp:cNvSpPr/>
      </dsp:nvSpPr>
      <dsp:spPr>
        <a:xfrm>
          <a:off x="8439029" y="1142364"/>
          <a:ext cx="2502634" cy="2316160"/>
        </a:xfrm>
        <a:prstGeom prst="ellipse">
          <a:avLst/>
        </a:prstGeom>
        <a:solidFill>
          <a:srgbClr val="2159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Target # of Clients</a:t>
          </a:r>
        </a:p>
      </dsp:txBody>
      <dsp:txXfrm>
        <a:off x="8805531" y="1481558"/>
        <a:ext cx="1769630" cy="16377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64937-243E-4032-9077-BBDA42985DD7}">
      <dsp:nvSpPr>
        <dsp:cNvPr id="0" name=""/>
        <dsp:cNvSpPr/>
      </dsp:nvSpPr>
      <dsp:spPr>
        <a:xfrm>
          <a:off x="656" y="1142364"/>
          <a:ext cx="2316160" cy="2316160"/>
        </a:xfrm>
        <a:prstGeom prst="ellipse">
          <a:avLst/>
        </a:prstGeom>
        <a:solidFill>
          <a:srgbClr val="2753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Target Revenue</a:t>
          </a:r>
        </a:p>
      </dsp:txBody>
      <dsp:txXfrm>
        <a:off x="339850" y="1481558"/>
        <a:ext cx="1637772" cy="1637772"/>
      </dsp:txXfrm>
    </dsp:sp>
    <dsp:sp modelId="{620333FC-E9F9-4B84-9758-DE0242AD67AF}">
      <dsp:nvSpPr>
        <dsp:cNvPr id="0" name=""/>
        <dsp:cNvSpPr/>
      </dsp:nvSpPr>
      <dsp:spPr>
        <a:xfrm>
          <a:off x="2504888" y="1628758"/>
          <a:ext cx="1343372" cy="1343372"/>
        </a:xfrm>
        <a:prstGeom prst="mathDivid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2952" y="2142463"/>
        <a:ext cx="987244" cy="315962"/>
      </dsp:txXfrm>
    </dsp:sp>
    <dsp:sp modelId="{3C982158-59DF-4F60-AC2C-C3BDDEE58F72}">
      <dsp:nvSpPr>
        <dsp:cNvPr id="0" name=""/>
        <dsp:cNvSpPr/>
      </dsp:nvSpPr>
      <dsp:spPr>
        <a:xfrm>
          <a:off x="4036333" y="1142364"/>
          <a:ext cx="2683178" cy="2316160"/>
        </a:xfrm>
        <a:prstGeom prst="ellipse">
          <a:avLst/>
        </a:prstGeom>
        <a:solidFill>
          <a:srgbClr val="C45D0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Avg Case Value $$</a:t>
          </a:r>
        </a:p>
      </dsp:txBody>
      <dsp:txXfrm>
        <a:off x="4429275" y="1481558"/>
        <a:ext cx="1897294" cy="1637772"/>
      </dsp:txXfrm>
    </dsp:sp>
    <dsp:sp modelId="{08446BE4-7D39-4135-92D3-3FFEE24C46BC}">
      <dsp:nvSpPr>
        <dsp:cNvPr id="0" name=""/>
        <dsp:cNvSpPr/>
      </dsp:nvSpPr>
      <dsp:spPr>
        <a:xfrm>
          <a:off x="6907584" y="1628758"/>
          <a:ext cx="1343372" cy="1343372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7085648" y="1905493"/>
        <a:ext cx="987244" cy="789902"/>
      </dsp:txXfrm>
    </dsp:sp>
    <dsp:sp modelId="{470BEBE3-8C3F-4B4D-A163-EABAFAD03A87}">
      <dsp:nvSpPr>
        <dsp:cNvPr id="0" name=""/>
        <dsp:cNvSpPr/>
      </dsp:nvSpPr>
      <dsp:spPr>
        <a:xfrm>
          <a:off x="8439029" y="1142364"/>
          <a:ext cx="2502634" cy="2316160"/>
        </a:xfrm>
        <a:prstGeom prst="ellipse">
          <a:avLst/>
        </a:prstGeom>
        <a:solidFill>
          <a:srgbClr val="2159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Target # of Clients</a:t>
          </a:r>
        </a:p>
      </dsp:txBody>
      <dsp:txXfrm>
        <a:off x="8805531" y="1481558"/>
        <a:ext cx="1769630" cy="16377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64937-243E-4032-9077-BBDA42985DD7}">
      <dsp:nvSpPr>
        <dsp:cNvPr id="0" name=""/>
        <dsp:cNvSpPr/>
      </dsp:nvSpPr>
      <dsp:spPr>
        <a:xfrm>
          <a:off x="646" y="330510"/>
          <a:ext cx="2280138" cy="2280138"/>
        </a:xfrm>
        <a:prstGeom prst="ellipse">
          <a:avLst/>
        </a:prstGeom>
        <a:solidFill>
          <a:srgbClr val="2753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$4.57M</a:t>
          </a:r>
        </a:p>
      </dsp:txBody>
      <dsp:txXfrm>
        <a:off x="334564" y="664428"/>
        <a:ext cx="1612302" cy="1612302"/>
      </dsp:txXfrm>
    </dsp:sp>
    <dsp:sp modelId="{620333FC-E9F9-4B84-9758-DE0242AD67AF}">
      <dsp:nvSpPr>
        <dsp:cNvPr id="0" name=""/>
        <dsp:cNvSpPr/>
      </dsp:nvSpPr>
      <dsp:spPr>
        <a:xfrm>
          <a:off x="2465931" y="809339"/>
          <a:ext cx="1322480" cy="1322480"/>
        </a:xfrm>
        <a:prstGeom prst="mathDivid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41226" y="1315055"/>
        <a:ext cx="971890" cy="311048"/>
      </dsp:txXfrm>
    </dsp:sp>
    <dsp:sp modelId="{3C982158-59DF-4F60-AC2C-C3BDDEE58F72}">
      <dsp:nvSpPr>
        <dsp:cNvPr id="0" name=""/>
        <dsp:cNvSpPr/>
      </dsp:nvSpPr>
      <dsp:spPr>
        <a:xfrm>
          <a:off x="3973558" y="330510"/>
          <a:ext cx="2641448" cy="2280138"/>
        </a:xfrm>
        <a:prstGeom prst="ellipse">
          <a:avLst/>
        </a:prstGeom>
        <a:solidFill>
          <a:srgbClr val="C45D0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$12,197</a:t>
          </a:r>
        </a:p>
      </dsp:txBody>
      <dsp:txXfrm>
        <a:off x="4360389" y="664428"/>
        <a:ext cx="1867786" cy="1612302"/>
      </dsp:txXfrm>
    </dsp:sp>
    <dsp:sp modelId="{08446BE4-7D39-4135-92D3-3FFEE24C46BC}">
      <dsp:nvSpPr>
        <dsp:cNvPr id="0" name=""/>
        <dsp:cNvSpPr/>
      </dsp:nvSpPr>
      <dsp:spPr>
        <a:xfrm>
          <a:off x="6800154" y="809339"/>
          <a:ext cx="1322480" cy="1322480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6975449" y="1081770"/>
        <a:ext cx="971890" cy="777618"/>
      </dsp:txXfrm>
    </dsp:sp>
    <dsp:sp modelId="{470BEBE3-8C3F-4B4D-A163-EABAFAD03A87}">
      <dsp:nvSpPr>
        <dsp:cNvPr id="0" name=""/>
        <dsp:cNvSpPr/>
      </dsp:nvSpPr>
      <dsp:spPr>
        <a:xfrm>
          <a:off x="8307781" y="330510"/>
          <a:ext cx="2463711" cy="2280138"/>
        </a:xfrm>
        <a:prstGeom prst="ellipse">
          <a:avLst/>
        </a:prstGeom>
        <a:solidFill>
          <a:srgbClr val="2159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375</a:t>
          </a:r>
        </a:p>
      </dsp:txBody>
      <dsp:txXfrm>
        <a:off x="8668583" y="664428"/>
        <a:ext cx="1742107" cy="16123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64937-243E-4032-9077-BBDA42985DD7}">
      <dsp:nvSpPr>
        <dsp:cNvPr id="0" name=""/>
        <dsp:cNvSpPr/>
      </dsp:nvSpPr>
      <dsp:spPr>
        <a:xfrm>
          <a:off x="656" y="1142364"/>
          <a:ext cx="2316160" cy="2316160"/>
        </a:xfrm>
        <a:prstGeom prst="ellipse">
          <a:avLst/>
        </a:prstGeom>
        <a:solidFill>
          <a:srgbClr val="2159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Target # of Clients</a:t>
          </a:r>
        </a:p>
      </dsp:txBody>
      <dsp:txXfrm>
        <a:off x="339850" y="1481558"/>
        <a:ext cx="1637772" cy="1637772"/>
      </dsp:txXfrm>
    </dsp:sp>
    <dsp:sp modelId="{620333FC-E9F9-4B84-9758-DE0242AD67AF}">
      <dsp:nvSpPr>
        <dsp:cNvPr id="0" name=""/>
        <dsp:cNvSpPr/>
      </dsp:nvSpPr>
      <dsp:spPr>
        <a:xfrm>
          <a:off x="2504888" y="1628758"/>
          <a:ext cx="1343372" cy="1343372"/>
        </a:xfrm>
        <a:prstGeom prst="mathMultiply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2715823" y="1839693"/>
        <a:ext cx="921502" cy="921502"/>
      </dsp:txXfrm>
    </dsp:sp>
    <dsp:sp modelId="{3C982158-59DF-4F60-AC2C-C3BDDEE58F72}">
      <dsp:nvSpPr>
        <dsp:cNvPr id="0" name=""/>
        <dsp:cNvSpPr/>
      </dsp:nvSpPr>
      <dsp:spPr>
        <a:xfrm>
          <a:off x="4036333" y="1142364"/>
          <a:ext cx="2683178" cy="2316160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Avg Time Per Case</a:t>
          </a:r>
        </a:p>
      </dsp:txBody>
      <dsp:txXfrm>
        <a:off x="4429275" y="1481558"/>
        <a:ext cx="1897294" cy="1637772"/>
      </dsp:txXfrm>
    </dsp:sp>
    <dsp:sp modelId="{08446BE4-7D39-4135-92D3-3FFEE24C46BC}">
      <dsp:nvSpPr>
        <dsp:cNvPr id="0" name=""/>
        <dsp:cNvSpPr/>
      </dsp:nvSpPr>
      <dsp:spPr>
        <a:xfrm>
          <a:off x="6907584" y="1628758"/>
          <a:ext cx="1343372" cy="1343372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7085648" y="1905493"/>
        <a:ext cx="987244" cy="789902"/>
      </dsp:txXfrm>
    </dsp:sp>
    <dsp:sp modelId="{470BEBE3-8C3F-4B4D-A163-EABAFAD03A87}">
      <dsp:nvSpPr>
        <dsp:cNvPr id="0" name=""/>
        <dsp:cNvSpPr/>
      </dsp:nvSpPr>
      <dsp:spPr>
        <a:xfrm>
          <a:off x="8439029" y="1142364"/>
          <a:ext cx="2502634" cy="2316160"/>
        </a:xfrm>
        <a:prstGeom prst="ellipse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Target Legal Hours</a:t>
          </a:r>
        </a:p>
      </dsp:txBody>
      <dsp:txXfrm>
        <a:off x="8805531" y="1481558"/>
        <a:ext cx="1769630" cy="16377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64937-243E-4032-9077-BBDA42985DD7}">
      <dsp:nvSpPr>
        <dsp:cNvPr id="0" name=""/>
        <dsp:cNvSpPr/>
      </dsp:nvSpPr>
      <dsp:spPr>
        <a:xfrm>
          <a:off x="656" y="1142364"/>
          <a:ext cx="2316160" cy="2316160"/>
        </a:xfrm>
        <a:prstGeom prst="ellipse">
          <a:avLst/>
        </a:prstGeom>
        <a:solidFill>
          <a:srgbClr val="21596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375 Case</a:t>
          </a:r>
        </a:p>
      </dsp:txBody>
      <dsp:txXfrm>
        <a:off x="339850" y="1481558"/>
        <a:ext cx="1637772" cy="1637772"/>
      </dsp:txXfrm>
    </dsp:sp>
    <dsp:sp modelId="{620333FC-E9F9-4B84-9758-DE0242AD67AF}">
      <dsp:nvSpPr>
        <dsp:cNvPr id="0" name=""/>
        <dsp:cNvSpPr/>
      </dsp:nvSpPr>
      <dsp:spPr>
        <a:xfrm>
          <a:off x="2504888" y="1628758"/>
          <a:ext cx="1343372" cy="1343372"/>
        </a:xfrm>
        <a:prstGeom prst="mathMultiply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2715823" y="1839693"/>
        <a:ext cx="921502" cy="921502"/>
      </dsp:txXfrm>
    </dsp:sp>
    <dsp:sp modelId="{3C982158-59DF-4F60-AC2C-C3BDDEE58F72}">
      <dsp:nvSpPr>
        <dsp:cNvPr id="0" name=""/>
        <dsp:cNvSpPr/>
      </dsp:nvSpPr>
      <dsp:spPr>
        <a:xfrm>
          <a:off x="4036333" y="1142364"/>
          <a:ext cx="2683178" cy="2316160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53.66 </a:t>
          </a:r>
          <a:r>
            <a:rPr lang="en-US" sz="3800" kern="1200" dirty="0" err="1"/>
            <a:t>hrs</a:t>
          </a:r>
          <a:r>
            <a:rPr lang="en-US" sz="3800" kern="1200" dirty="0"/>
            <a:t>/case</a:t>
          </a:r>
        </a:p>
      </dsp:txBody>
      <dsp:txXfrm>
        <a:off x="4429275" y="1481558"/>
        <a:ext cx="1897294" cy="1637772"/>
      </dsp:txXfrm>
    </dsp:sp>
    <dsp:sp modelId="{08446BE4-7D39-4135-92D3-3FFEE24C46BC}">
      <dsp:nvSpPr>
        <dsp:cNvPr id="0" name=""/>
        <dsp:cNvSpPr/>
      </dsp:nvSpPr>
      <dsp:spPr>
        <a:xfrm>
          <a:off x="6907584" y="1628758"/>
          <a:ext cx="1343372" cy="1343372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7085648" y="1905493"/>
        <a:ext cx="987244" cy="789902"/>
      </dsp:txXfrm>
    </dsp:sp>
    <dsp:sp modelId="{470BEBE3-8C3F-4B4D-A163-EABAFAD03A87}">
      <dsp:nvSpPr>
        <dsp:cNvPr id="0" name=""/>
        <dsp:cNvSpPr/>
      </dsp:nvSpPr>
      <dsp:spPr>
        <a:xfrm>
          <a:off x="8439029" y="1142364"/>
          <a:ext cx="2502634" cy="2316160"/>
        </a:xfrm>
        <a:prstGeom prst="ellipse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20,148 </a:t>
          </a:r>
          <a:r>
            <a:rPr lang="en-US" sz="3800" kern="1200" dirty="0" err="1"/>
            <a:t>hrs</a:t>
          </a:r>
          <a:endParaRPr lang="en-US" sz="3800" kern="1200" dirty="0"/>
        </a:p>
      </dsp:txBody>
      <dsp:txXfrm>
        <a:off x="8805531" y="1481558"/>
        <a:ext cx="1769630" cy="16377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01071-C1BC-4315-8E4F-56CACD03D532}">
      <dsp:nvSpPr>
        <dsp:cNvPr id="0" name=""/>
        <dsp:cNvSpPr/>
      </dsp:nvSpPr>
      <dsp:spPr>
        <a:xfrm>
          <a:off x="2000903" y="-139286"/>
          <a:ext cx="1741889" cy="890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# of Cases</a:t>
          </a:r>
        </a:p>
      </dsp:txBody>
      <dsp:txXfrm>
        <a:off x="2026995" y="-113194"/>
        <a:ext cx="1689705" cy="838649"/>
      </dsp:txXfrm>
    </dsp:sp>
    <dsp:sp modelId="{CAEF2FC9-D678-4DB9-B903-E7C1F95A45FC}">
      <dsp:nvSpPr>
        <dsp:cNvPr id="0" name=""/>
        <dsp:cNvSpPr/>
      </dsp:nvSpPr>
      <dsp:spPr>
        <a:xfrm rot="2501518">
          <a:off x="3381456" y="872429"/>
          <a:ext cx="533366" cy="25031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456549" y="922491"/>
        <a:ext cx="383180" cy="150186"/>
      </dsp:txXfrm>
    </dsp:sp>
    <dsp:sp modelId="{8D2D1BC6-307F-49E4-818B-438C1D49B44A}">
      <dsp:nvSpPr>
        <dsp:cNvPr id="0" name=""/>
        <dsp:cNvSpPr/>
      </dsp:nvSpPr>
      <dsp:spPr>
        <a:xfrm>
          <a:off x="3553958" y="1243622"/>
          <a:ext cx="1794626" cy="938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Case Value</a:t>
          </a:r>
        </a:p>
      </dsp:txBody>
      <dsp:txXfrm>
        <a:off x="3581450" y="1271114"/>
        <a:ext cx="1739642" cy="883666"/>
      </dsp:txXfrm>
    </dsp:sp>
    <dsp:sp modelId="{A160D74F-9E2D-4BAC-9BFB-BDC863F2C670}">
      <dsp:nvSpPr>
        <dsp:cNvPr id="0" name=""/>
        <dsp:cNvSpPr/>
      </dsp:nvSpPr>
      <dsp:spPr>
        <a:xfrm rot="6009535">
          <a:off x="3990992" y="2668198"/>
          <a:ext cx="533366" cy="25031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4066085" y="2718260"/>
        <a:ext cx="383180" cy="150186"/>
      </dsp:txXfrm>
    </dsp:sp>
    <dsp:sp modelId="{6CF6D5B7-B47B-43D0-A13C-C353A831D5DD}">
      <dsp:nvSpPr>
        <dsp:cNvPr id="0" name=""/>
        <dsp:cNvSpPr/>
      </dsp:nvSpPr>
      <dsp:spPr>
        <a:xfrm>
          <a:off x="3253902" y="3404433"/>
          <a:ext cx="1596867" cy="1069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Legal Work Capacity</a:t>
          </a:r>
        </a:p>
      </dsp:txBody>
      <dsp:txXfrm>
        <a:off x="3285233" y="3435764"/>
        <a:ext cx="1534205" cy="1007065"/>
      </dsp:txXfrm>
    </dsp:sp>
    <dsp:sp modelId="{DC72E943-2588-4AA0-9FD9-9B909FCB5208}">
      <dsp:nvSpPr>
        <dsp:cNvPr id="0" name=""/>
        <dsp:cNvSpPr/>
      </dsp:nvSpPr>
      <dsp:spPr>
        <a:xfrm rot="10800000">
          <a:off x="2653865" y="3814142"/>
          <a:ext cx="533366" cy="25031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2728958" y="3864204"/>
        <a:ext cx="383180" cy="150186"/>
      </dsp:txXfrm>
    </dsp:sp>
    <dsp:sp modelId="{E4828B4A-D285-4F0C-99D0-497EB5D97ACC}">
      <dsp:nvSpPr>
        <dsp:cNvPr id="0" name=""/>
        <dsp:cNvSpPr/>
      </dsp:nvSpPr>
      <dsp:spPr>
        <a:xfrm>
          <a:off x="795528" y="3387970"/>
          <a:ext cx="1791665" cy="1102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Staff Performance</a:t>
          </a:r>
        </a:p>
      </dsp:txBody>
      <dsp:txXfrm>
        <a:off x="827824" y="3420266"/>
        <a:ext cx="1727073" cy="1038061"/>
      </dsp:txXfrm>
    </dsp:sp>
    <dsp:sp modelId="{2C6F0D73-77B7-46AA-A078-75E35B924B5E}">
      <dsp:nvSpPr>
        <dsp:cNvPr id="0" name=""/>
        <dsp:cNvSpPr/>
      </dsp:nvSpPr>
      <dsp:spPr>
        <a:xfrm rot="15512191">
          <a:off x="1193405" y="2673682"/>
          <a:ext cx="533366" cy="25031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1268498" y="2723744"/>
        <a:ext cx="383180" cy="150186"/>
      </dsp:txXfrm>
    </dsp:sp>
    <dsp:sp modelId="{D549E889-370B-4AA9-8591-F427612EA67D}">
      <dsp:nvSpPr>
        <dsp:cNvPr id="0" name=""/>
        <dsp:cNvSpPr/>
      </dsp:nvSpPr>
      <dsp:spPr>
        <a:xfrm>
          <a:off x="412729" y="1289349"/>
          <a:ext cx="1669142" cy="920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Revenue Produced</a:t>
          </a:r>
        </a:p>
      </dsp:txBody>
      <dsp:txXfrm>
        <a:off x="439685" y="1316305"/>
        <a:ext cx="1615230" cy="866444"/>
      </dsp:txXfrm>
    </dsp:sp>
    <dsp:sp modelId="{8DDE9106-D3C2-40EF-B0B7-953B295B8474}">
      <dsp:nvSpPr>
        <dsp:cNvPr id="0" name=""/>
        <dsp:cNvSpPr/>
      </dsp:nvSpPr>
      <dsp:spPr>
        <a:xfrm rot="19102751">
          <a:off x="1801198" y="895293"/>
          <a:ext cx="533366" cy="25031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876291" y="945355"/>
        <a:ext cx="383180" cy="150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126CB-F6C4-A64F-802F-15B87BC0FF08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E0FC4-55D9-BB4F-862D-F84CF76A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7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E3A34-A8F6-7F20-3CB5-D9E574D45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BC1FBE-A56E-F6D5-B5BF-022711B4E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14374-A922-B93A-E35D-DE5C7241B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BBF-8BBA-4B8B-B63E-774D75C2C7D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18AEB-964D-52C0-AEA9-8222CD00D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91DC3-3746-4DA0-151E-E8A06FFC8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B5AA-ADED-4AB5-9F9F-6F37498C3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1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97BA5-B551-E426-77ED-F120CA550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8605A7-AB2C-0448-D851-4B9C7C4492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D6F6E-AC72-E8DA-D04E-79414E99A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E19D2-3A14-C137-B622-9BDD475F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BBF-8BBA-4B8B-B63E-774D75C2C7D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B94E0-2A84-5A4A-2880-BFC22093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DD7F0-47C7-7A37-D717-1CEDF40AC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B5AA-ADED-4AB5-9F9F-6F37498C3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0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7EEE0-0B83-9D85-AAD7-DC6B09FEC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683E57-C2E3-73D7-B50F-97B5AFB5F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58D6D-3A01-CEAA-588A-EBD14CC7F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BBF-8BBA-4B8B-B63E-774D75C2C7D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5F793-49EB-8545-28AE-7BA171C73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0F246-94AA-EF7C-C23C-C4E475943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B5AA-ADED-4AB5-9F9F-6F37498C3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08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3D9724-828D-84F0-D352-709A7F997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0CBA8C-5CC8-53C3-C29D-B4E2997D7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85876-CC62-A2BC-4AF5-9F1F987E2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BBF-8BBA-4B8B-B63E-774D75C2C7D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89C1D-D9D7-C95D-8AC4-61FADD12F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1AC93-CA28-D36A-D2D1-FAC3B91F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B5AA-ADED-4AB5-9F9F-6F37498C3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6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658CA-A58E-5B45-2D51-3E5BB872D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3230C-A8E9-8133-ED48-F2634A06A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2D974-A6AC-8B8D-0F4F-9EC8C7308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BBF-8BBA-4B8B-B63E-774D75C2C7D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F2A62-F10C-ABB7-9A1C-43E369EA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756DC-27FD-0407-988F-1663ACD39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B5AA-ADED-4AB5-9F9F-6F37498C3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4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7F11-B40E-8FF1-74EB-4CA8A179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6FF3D4-9121-71F0-A974-67439586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BBF-8BBA-4B8B-B63E-774D75C2C7D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4E657-86E5-D24C-F802-9157EFF2D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300EF-35D1-FC1E-4F35-81DDE9A7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B5AA-ADED-4AB5-9F9F-6F37498C3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3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07412-B31C-0D00-54C5-778A9DADD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F2C2C-719D-1FF2-2306-3369AEAD6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CEB7A-A399-D0C2-76B1-F7E88E97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BBF-8BBA-4B8B-B63E-774D75C2C7D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1294A-3936-0EF5-CFB5-C93F725B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E7B30-A575-ADEE-8350-8FD047DC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B5AA-ADED-4AB5-9F9F-6F37498C3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8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CDF28-9274-ABAC-2A53-0DB90D006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19F11-AFEB-442B-81CF-2C16517D3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0C2AC-5492-F21A-342B-C344C30E1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D3289-200E-DF06-56E6-B1025B56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BBF-8BBA-4B8B-B63E-774D75C2C7D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ACE9D-43E5-9777-11AE-93B2BD6A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F2978-3574-C270-2A94-BE0EF1E40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B5AA-ADED-4AB5-9F9F-6F37498C3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5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CBDA0-39C6-F0BB-9110-E4DAECCE7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D80D3-BF2C-58F3-E412-57AE95539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F6AA7-E574-4A10-1282-7CCE689A5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E21FC6-2571-A2D2-9155-AE6F133B4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16C9C6-C935-7E49-B4B3-5387DDDA92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8402D2-D660-5320-BB1F-AC6EB9FE8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BBF-8BBA-4B8B-B63E-774D75C2C7D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7324CD-F463-251F-C4F2-29A51E9D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0F7232-EA2E-F3E0-6331-8F9AEEA1A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B5AA-ADED-4AB5-9F9F-6F37498C3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B9C6E-7221-ECCE-556D-275E83FD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37FE24-978D-FAD9-28A5-5B920920D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BBF-8BBA-4B8B-B63E-774D75C2C7D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A0D747-B5B9-C4C8-1A20-85BF2382A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DDC92-C4FF-49AA-123C-9BCD44ECD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B5AA-ADED-4AB5-9F9F-6F37498C3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7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0063C4-ABDD-25D8-C668-FBC24CDD9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BBF-8BBA-4B8B-B63E-774D75C2C7D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774E50-DB22-732C-D822-8F0882F7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81FA7-4054-C425-B98A-C63C27D7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B5AA-ADED-4AB5-9F9F-6F37498C3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5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94AE4-3A6E-D412-6F52-638FF9C9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1CB7F-FC40-A37B-AA47-A46C9FAD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9BA44-5C11-B58C-E1DB-A93E98A70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D8DEA-0F0F-27DD-1FBD-374F8C0D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3BBF-8BBA-4B8B-B63E-774D75C2C7D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708A5-E3A2-BE73-9AC3-1D4B06B1D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603CA-32E5-551E-2F94-53017EE9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B5AA-ADED-4AB5-9F9F-6F37498C3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EADC21-D3D6-A7DF-20ED-59D03AA7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B42C3-EC81-417C-BCF7-D3C7E05B5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6BE57-934F-8756-A648-D0CD7AD18E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843BBF-8BBA-4B8B-B63E-774D75C2C7D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18FDC-5442-E843-A232-5BB03A4DA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4102B-CCEC-2CAC-F3A3-0D6C520C7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2B5AA-ADED-4AB5-9F9F-6F37498C3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4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B59F-7D11-A186-7A00-9A5721923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07175"/>
            <a:ext cx="9144000" cy="1107999"/>
          </a:xfrm>
        </p:spPr>
        <p:txBody>
          <a:bodyPr>
            <a:noAutofit/>
          </a:bodyPr>
          <a:lstStyle/>
          <a:p>
            <a:r>
              <a:rPr lang="en-PH" b="1" dirty="0"/>
              <a:t>A Framework for Leading Law Firms with Confidence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25FFB-ACC7-64BB-12E7-C6D579045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5174"/>
            <a:ext cx="9144000" cy="2685141"/>
          </a:xfrm>
        </p:spPr>
        <p:txBody>
          <a:bodyPr/>
          <a:lstStyle/>
          <a:p>
            <a:r>
              <a:rPr lang="en-US" dirty="0"/>
              <a:t>ALA Executive Leadership</a:t>
            </a:r>
          </a:p>
          <a:p>
            <a:endParaRPr lang="en-US" dirty="0"/>
          </a:p>
          <a:p>
            <a:r>
              <a:rPr lang="en-US" dirty="0"/>
              <a:t>Terrell A. Turner, CPA</a:t>
            </a:r>
          </a:p>
        </p:txBody>
      </p:sp>
    </p:spTree>
    <p:extLst>
      <p:ext uri="{BB962C8B-B14F-4D97-AF65-F5344CB8AC3E}">
        <p14:creationId xmlns:p14="http://schemas.microsoft.com/office/powerpoint/2010/main" val="3686140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83D3-6490-A470-7E6B-5C6BBA29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655" y="172085"/>
            <a:ext cx="8078016" cy="1016635"/>
          </a:xfrm>
        </p:spPr>
        <p:txBody>
          <a:bodyPr/>
          <a:lstStyle/>
          <a:p>
            <a:pPr algn="ctr"/>
            <a:r>
              <a:rPr lang="en-US" b="1" dirty="0"/>
              <a:t>Revenue Target Breakdown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3FAD50-70BB-0BE8-A8CE-777785BD3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" t="6916" r="5632" b="13439"/>
          <a:stretch/>
        </p:blipFill>
        <p:spPr bwMode="auto">
          <a:xfrm>
            <a:off x="1584960" y="1544320"/>
            <a:ext cx="4511040" cy="409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0870D-3D7F-779A-81BF-8F96959CE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440" y="1544320"/>
            <a:ext cx="4358640" cy="418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Revenue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Case Type</a:t>
            </a:r>
            <a:endParaRPr lang="en-US" sz="2800" dirty="0">
              <a:ea typeface="Calibri" panose="020F0502020204030204"/>
              <a:cs typeface="Calibri" panose="020F050202020403020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Staff member</a:t>
            </a:r>
            <a:endParaRPr lang="en-US" sz="2800" dirty="0">
              <a:ea typeface="Calibri" panose="020F0502020204030204"/>
              <a:cs typeface="Calibri" panose="020F050202020403020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Geography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Fee Structure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ea typeface="Calibri" panose="020F0502020204030204"/>
                <a:cs typeface="Calibri" panose="020F0502020204030204"/>
              </a:rPr>
              <a:t># of Cases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ea typeface="Calibri" panose="020F0502020204030204"/>
                <a:cs typeface="Calibri" panose="020F0502020204030204"/>
              </a:rPr>
              <a:t>Case type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ea typeface="Calibri" panose="020F0502020204030204"/>
                <a:cs typeface="Calibri" panose="020F0502020204030204"/>
              </a:rPr>
              <a:t>Fee Structure</a:t>
            </a:r>
          </a:p>
        </p:txBody>
      </p:sp>
    </p:spTree>
    <p:extLst>
      <p:ext uri="{BB962C8B-B14F-4D97-AF65-F5344CB8AC3E}">
        <p14:creationId xmlns:p14="http://schemas.microsoft.com/office/powerpoint/2010/main" val="977770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87E6040-DFD9-D7B1-279C-97787B3BD2F1}"/>
              </a:ext>
            </a:extLst>
          </p:cNvPr>
          <p:cNvSpPr/>
          <p:nvPr/>
        </p:nvSpPr>
        <p:spPr>
          <a:xfrm>
            <a:off x="0" y="5994400"/>
            <a:ext cx="1788160" cy="772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6883D3-6490-A470-7E6B-5C6BBA29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655" y="172085"/>
            <a:ext cx="8078016" cy="1016635"/>
          </a:xfrm>
        </p:spPr>
        <p:txBody>
          <a:bodyPr/>
          <a:lstStyle/>
          <a:p>
            <a:pPr algn="ctr"/>
            <a:r>
              <a:rPr lang="en-US" b="1" dirty="0"/>
              <a:t>Create Milestones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A9CB6B-A83C-6BBA-176F-A601478C9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681" y="1111042"/>
            <a:ext cx="8625840" cy="553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87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83D3-6490-A470-7E6B-5C6BBA29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655" y="172085"/>
            <a:ext cx="8078016" cy="1016635"/>
          </a:xfrm>
        </p:spPr>
        <p:txBody>
          <a:bodyPr/>
          <a:lstStyle/>
          <a:p>
            <a:pPr algn="ctr"/>
            <a:r>
              <a:rPr lang="en-US" b="1" dirty="0"/>
              <a:t>Free Revenue Calculator</a:t>
            </a:r>
          </a:p>
        </p:txBody>
      </p:sp>
      <p:pic>
        <p:nvPicPr>
          <p:cNvPr id="4" name="Picture 3" descr="A qr code with black squares&#10;&#10;Description automatically generated">
            <a:extLst>
              <a:ext uri="{FF2B5EF4-FFF2-40B4-BE49-F238E27FC236}">
                <a16:creationId xmlns:a16="http://schemas.microsoft.com/office/drawing/2014/main" id="{E2264D6C-FB79-3196-75A6-157ADE29A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1727200"/>
            <a:ext cx="3987800" cy="39878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C3FAD50-70BB-0BE8-A8CE-777785BD3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 t="3574" r="4653" b="7946"/>
          <a:stretch/>
        </p:blipFill>
        <p:spPr bwMode="auto">
          <a:xfrm>
            <a:off x="1269999" y="1188720"/>
            <a:ext cx="5090161" cy="514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13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83D3-6490-A470-7E6B-5C6BBA29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655" y="172085"/>
            <a:ext cx="8078016" cy="1016635"/>
          </a:xfrm>
        </p:spPr>
        <p:txBody>
          <a:bodyPr/>
          <a:lstStyle/>
          <a:p>
            <a:pPr algn="ctr"/>
            <a:r>
              <a:rPr lang="en-US" b="1" dirty="0"/>
              <a:t>Golden Financial Formula II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EFC42F3-1A8C-44BC-AAC1-D6B0234E16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1059935"/>
              </p:ext>
            </p:extLst>
          </p:nvPr>
        </p:nvGraphicFramePr>
        <p:xfrm>
          <a:off x="624840" y="1645921"/>
          <a:ext cx="10942320" cy="460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1304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83D3-6490-A470-7E6B-5C6BBA29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655" y="172085"/>
            <a:ext cx="8078016" cy="1016635"/>
          </a:xfrm>
        </p:spPr>
        <p:txBody>
          <a:bodyPr/>
          <a:lstStyle/>
          <a:p>
            <a:pPr algn="ctr"/>
            <a:r>
              <a:rPr lang="en-US" b="1" dirty="0"/>
              <a:t>Golden Financial Formula II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EFC42F3-1A8C-44BC-AAC1-D6B0234E16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3272815"/>
              </p:ext>
            </p:extLst>
          </p:nvPr>
        </p:nvGraphicFramePr>
        <p:xfrm>
          <a:off x="624840" y="1645921"/>
          <a:ext cx="10942320" cy="460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rrow: Down 4">
            <a:extLst>
              <a:ext uri="{FF2B5EF4-FFF2-40B4-BE49-F238E27FC236}">
                <a16:creationId xmlns:a16="http://schemas.microsoft.com/office/drawing/2014/main" id="{B9EBA6F2-3CB0-BD39-5DEE-07A5143FC069}"/>
              </a:ext>
            </a:extLst>
          </p:cNvPr>
          <p:cNvSpPr/>
          <p:nvPr/>
        </p:nvSpPr>
        <p:spPr>
          <a:xfrm rot="19361718">
            <a:off x="3853986" y="1444382"/>
            <a:ext cx="1027963" cy="16183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479D66B-D622-F448-2668-6C78B86199D0}"/>
              </a:ext>
            </a:extLst>
          </p:cNvPr>
          <p:cNvSpPr/>
          <p:nvPr/>
        </p:nvSpPr>
        <p:spPr>
          <a:xfrm rot="2523185">
            <a:off x="7050001" y="1386384"/>
            <a:ext cx="1027963" cy="16593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97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0BDC33-1A60-3DD3-2A67-BB1CA496F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560" y="566983"/>
            <a:ext cx="8798560" cy="1325563"/>
          </a:xfrm>
        </p:spPr>
        <p:txBody>
          <a:bodyPr>
            <a:noAutofit/>
          </a:bodyPr>
          <a:lstStyle/>
          <a:p>
            <a:r>
              <a:rPr lang="en-US" sz="6000" b="1" dirty="0"/>
              <a:t>Average Case Value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DEFE82-A9C3-5AE4-9CBA-F290B03CB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093649"/>
              </p:ext>
            </p:extLst>
          </p:nvPr>
        </p:nvGraphicFramePr>
        <p:xfrm>
          <a:off x="833120" y="2047240"/>
          <a:ext cx="9245600" cy="3861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960">
                  <a:extLst>
                    <a:ext uri="{9D8B030D-6E8A-4147-A177-3AD203B41FA5}">
                      <a16:colId xmlns:a16="http://schemas.microsoft.com/office/drawing/2014/main" val="207007478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30970169"/>
                    </a:ext>
                  </a:extLst>
                </a:gridCol>
                <a:gridCol w="2418080">
                  <a:extLst>
                    <a:ext uri="{9D8B030D-6E8A-4147-A177-3AD203B41FA5}">
                      <a16:colId xmlns:a16="http://schemas.microsoft.com/office/drawing/2014/main" val="1590568744"/>
                    </a:ext>
                  </a:extLst>
                </a:gridCol>
                <a:gridCol w="1991360">
                  <a:extLst>
                    <a:ext uri="{9D8B030D-6E8A-4147-A177-3AD203B41FA5}">
                      <a16:colId xmlns:a16="http://schemas.microsoft.com/office/drawing/2014/main" val="252432818"/>
                    </a:ext>
                  </a:extLst>
                </a:gridCol>
              </a:tblGrid>
              <a:tr h="9577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Case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Cases Closed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 of Closed Cases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Case 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4595719"/>
                  </a:ext>
                </a:extLst>
              </a:tr>
              <a:tr h="439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Adoption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$239,136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$5,088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9124728"/>
                  </a:ext>
                </a:extLst>
              </a:tr>
              <a:tr h="463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Grandparents Rights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$757,900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$13,780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7750310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Child Custody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$1,040,400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$14,450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2528382"/>
                  </a:ext>
                </a:extLst>
              </a:tr>
              <a:tr h="501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Divorce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$1,885,800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$22.450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090378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Modifications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$626,174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$5,445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275468"/>
                  </a:ext>
                </a:extLst>
              </a:tr>
              <a:tr h="554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373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$4,549,408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$12,197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403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495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83D3-6490-A470-7E6B-5C6BBA29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655" y="172085"/>
            <a:ext cx="8078016" cy="1016635"/>
          </a:xfrm>
        </p:spPr>
        <p:txBody>
          <a:bodyPr/>
          <a:lstStyle/>
          <a:p>
            <a:pPr algn="ctr"/>
            <a:r>
              <a:rPr lang="en-US" b="1" dirty="0"/>
              <a:t>Golden Financial Formula II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8467AE2-DC14-13CD-53DC-5CDEDD1668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1494479"/>
              </p:ext>
            </p:extLst>
          </p:nvPr>
        </p:nvGraphicFramePr>
        <p:xfrm>
          <a:off x="1127760" y="2103120"/>
          <a:ext cx="10772140" cy="2941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7880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0BDC33-1A60-3DD3-2A67-BB1CA496F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/>
              <a:t>KPI framework</a:t>
            </a:r>
          </a:p>
        </p:txBody>
      </p:sp>
      <p:pic>
        <p:nvPicPr>
          <p:cNvPr id="7" name="Content Placeholder 6" descr="A construction site with workers working on the ground&#10;&#10;Description automatically generated">
            <a:extLst>
              <a:ext uri="{FF2B5EF4-FFF2-40B4-BE49-F238E27FC236}">
                <a16:creationId xmlns:a16="http://schemas.microsoft.com/office/drawing/2014/main" id="{E882227B-8BB5-AE5A-1035-EA7EE93D71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280" y="2124597"/>
            <a:ext cx="5181600" cy="296091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227F4-A8C3-111D-B739-3711C66B3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85610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Steps to KPI Success</a:t>
            </a:r>
          </a:p>
          <a:p>
            <a:r>
              <a:rPr lang="en-US" strike="sngStrike" dirty="0"/>
              <a:t>Define your goal</a:t>
            </a:r>
          </a:p>
          <a:p>
            <a:r>
              <a:rPr lang="en-US" strike="sngStrike" dirty="0"/>
              <a:t>Clarify your milestones</a:t>
            </a:r>
          </a:p>
          <a:p>
            <a:r>
              <a:rPr lang="en-US" strike="sngStrike" dirty="0"/>
              <a:t>Understand your drivers</a:t>
            </a:r>
          </a:p>
          <a:p>
            <a:r>
              <a:rPr lang="en-US" strike="sngStrike" dirty="0"/>
              <a:t>Determine your case need</a:t>
            </a:r>
          </a:p>
          <a:p>
            <a:r>
              <a:rPr lang="en-US" dirty="0"/>
              <a:t>Determine your staffing need</a:t>
            </a:r>
          </a:p>
          <a:p>
            <a:r>
              <a:rPr lang="en-US" dirty="0"/>
              <a:t>Conduct regular reviews</a:t>
            </a:r>
          </a:p>
        </p:txBody>
      </p:sp>
    </p:spTree>
    <p:extLst>
      <p:ext uri="{BB962C8B-B14F-4D97-AF65-F5344CB8AC3E}">
        <p14:creationId xmlns:p14="http://schemas.microsoft.com/office/powerpoint/2010/main" val="809025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83D3-6490-A470-7E6B-5C6BBA29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655" y="172085"/>
            <a:ext cx="8078016" cy="1016635"/>
          </a:xfrm>
        </p:spPr>
        <p:txBody>
          <a:bodyPr/>
          <a:lstStyle/>
          <a:p>
            <a:pPr algn="ctr"/>
            <a:r>
              <a:rPr lang="en-US" b="1" dirty="0"/>
              <a:t>Golden Financial Formula III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EFC42F3-1A8C-44BC-AAC1-D6B0234E16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8871488"/>
              </p:ext>
            </p:extLst>
          </p:nvPr>
        </p:nvGraphicFramePr>
        <p:xfrm>
          <a:off x="929640" y="1493521"/>
          <a:ext cx="10942320" cy="460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6270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0BDC33-1A60-3DD3-2A67-BB1CA496F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560" y="566983"/>
            <a:ext cx="8798560" cy="1325563"/>
          </a:xfrm>
        </p:spPr>
        <p:txBody>
          <a:bodyPr>
            <a:noAutofit/>
          </a:bodyPr>
          <a:lstStyle/>
          <a:p>
            <a:r>
              <a:rPr lang="en-US" sz="6000" b="1" dirty="0"/>
              <a:t>Average Case Time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DEFE82-A9C3-5AE4-9CBA-F290B03CB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238727"/>
              </p:ext>
            </p:extLst>
          </p:nvPr>
        </p:nvGraphicFramePr>
        <p:xfrm>
          <a:off x="833120" y="2047240"/>
          <a:ext cx="9245600" cy="3861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960">
                  <a:extLst>
                    <a:ext uri="{9D8B030D-6E8A-4147-A177-3AD203B41FA5}">
                      <a16:colId xmlns:a16="http://schemas.microsoft.com/office/drawing/2014/main" val="207007478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30970169"/>
                    </a:ext>
                  </a:extLst>
                </a:gridCol>
                <a:gridCol w="2418080">
                  <a:extLst>
                    <a:ext uri="{9D8B030D-6E8A-4147-A177-3AD203B41FA5}">
                      <a16:colId xmlns:a16="http://schemas.microsoft.com/office/drawing/2014/main" val="1590568744"/>
                    </a:ext>
                  </a:extLst>
                </a:gridCol>
                <a:gridCol w="1991360">
                  <a:extLst>
                    <a:ext uri="{9D8B030D-6E8A-4147-A177-3AD203B41FA5}">
                      <a16:colId xmlns:a16="http://schemas.microsoft.com/office/drawing/2014/main" val="252432818"/>
                    </a:ext>
                  </a:extLst>
                </a:gridCol>
              </a:tblGrid>
              <a:tr h="9577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Case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Cases Closed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spent on Closed Cases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Case Time </a:t>
                      </a:r>
                      <a:r>
                        <a:rPr lang="en-US" dirty="0" err="1"/>
                        <a:t>Hrs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4595719"/>
                  </a:ext>
                </a:extLst>
              </a:tr>
              <a:tr h="439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Adoption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1,053.46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22.41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9124728"/>
                  </a:ext>
                </a:extLst>
              </a:tr>
              <a:tr h="463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Grandparents Rights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3,118.93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56.71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7750310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Child Custody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4,465.24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62.02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2528382"/>
                  </a:ext>
                </a:extLst>
              </a:tr>
              <a:tr h="501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Divorce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8,381.33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99.78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090378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Modifications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2,996.05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26.05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275468"/>
                  </a:ext>
                </a:extLst>
              </a:tr>
              <a:tr h="554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373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20,015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53.66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403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37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37322-0E22-FBB6-EEAC-66592138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442" y="1266468"/>
            <a:ext cx="9901519" cy="962102"/>
          </a:xfrm>
        </p:spPr>
        <p:txBody>
          <a:bodyPr>
            <a:normAutofit/>
          </a:bodyPr>
          <a:lstStyle/>
          <a:p>
            <a:r>
              <a:rPr lang="en-US" sz="4800" b="1" dirty="0"/>
              <a:t>Agenda: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4DE37-F80F-73B2-C365-2543BAD27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442" y="2228570"/>
            <a:ext cx="10048838" cy="37222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PH" sz="3600" dirty="0"/>
              <a:t>Define the right KPIs for your firm</a:t>
            </a:r>
          </a:p>
          <a:p>
            <a:pPr>
              <a:lnSpc>
                <a:spcPct val="150000"/>
              </a:lnSpc>
            </a:pPr>
            <a:r>
              <a:rPr lang="en-PH" sz="3600" dirty="0"/>
              <a:t>Describe the key drivers that move your KPIs</a:t>
            </a:r>
          </a:p>
          <a:p>
            <a:pPr>
              <a:lnSpc>
                <a:spcPct val="150000"/>
              </a:lnSpc>
            </a:pPr>
            <a:r>
              <a:rPr lang="en-PH" sz="3600" dirty="0"/>
              <a:t>Identify the common roadblocks &amp; blind spots</a:t>
            </a:r>
          </a:p>
          <a:p>
            <a:pPr>
              <a:lnSpc>
                <a:spcPct val="150000"/>
              </a:lnSpc>
            </a:pPr>
            <a:r>
              <a:rPr lang="en-PH" sz="3600" dirty="0"/>
              <a:t>Discuss practical tips and strategies for future success</a:t>
            </a:r>
          </a:p>
          <a:p>
            <a:pPr>
              <a:lnSpc>
                <a:spcPct val="150000"/>
              </a:lnSpc>
            </a:pPr>
            <a:endParaRPr lang="en-PH" sz="3600" dirty="0"/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2728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83D3-6490-A470-7E6B-5C6BBA29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655" y="172085"/>
            <a:ext cx="8078016" cy="1016635"/>
          </a:xfrm>
        </p:spPr>
        <p:txBody>
          <a:bodyPr/>
          <a:lstStyle/>
          <a:p>
            <a:pPr algn="ctr"/>
            <a:r>
              <a:rPr lang="en-US" b="1" dirty="0"/>
              <a:t>Golden Financial Formula III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EFC42F3-1A8C-44BC-AAC1-D6B0234E16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1442608"/>
              </p:ext>
            </p:extLst>
          </p:nvPr>
        </p:nvGraphicFramePr>
        <p:xfrm>
          <a:off x="929640" y="1493521"/>
          <a:ext cx="10942320" cy="460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8708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0BDC33-1A60-3DD3-2A67-BB1CA496F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560" y="566983"/>
            <a:ext cx="8798560" cy="1325563"/>
          </a:xfrm>
        </p:spPr>
        <p:txBody>
          <a:bodyPr>
            <a:noAutofit/>
          </a:bodyPr>
          <a:lstStyle/>
          <a:p>
            <a:r>
              <a:rPr lang="en-US" sz="6000" b="1" dirty="0"/>
              <a:t>Legal Staff Capacity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DEFE82-A9C3-5AE4-9CBA-F290B03CB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924616"/>
              </p:ext>
            </p:extLst>
          </p:nvPr>
        </p:nvGraphicFramePr>
        <p:xfrm>
          <a:off x="1143001" y="1971040"/>
          <a:ext cx="9384453" cy="3861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296">
                  <a:extLst>
                    <a:ext uri="{9D8B030D-6E8A-4147-A177-3AD203B41FA5}">
                      <a16:colId xmlns:a16="http://schemas.microsoft.com/office/drawing/2014/main" val="2070074784"/>
                    </a:ext>
                  </a:extLst>
                </a:gridCol>
                <a:gridCol w="1518837">
                  <a:extLst>
                    <a:ext uri="{9D8B030D-6E8A-4147-A177-3AD203B41FA5}">
                      <a16:colId xmlns:a16="http://schemas.microsoft.com/office/drawing/2014/main" val="2030970169"/>
                    </a:ext>
                  </a:extLst>
                </a:gridCol>
                <a:gridCol w="1761067">
                  <a:extLst>
                    <a:ext uri="{9D8B030D-6E8A-4147-A177-3AD203B41FA5}">
                      <a16:colId xmlns:a16="http://schemas.microsoft.com/office/drawing/2014/main" val="1590568744"/>
                    </a:ext>
                  </a:extLst>
                </a:gridCol>
                <a:gridCol w="1845733">
                  <a:extLst>
                    <a:ext uri="{9D8B030D-6E8A-4147-A177-3AD203B41FA5}">
                      <a16:colId xmlns:a16="http://schemas.microsoft.com/office/drawing/2014/main" val="252432818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3527288669"/>
                    </a:ext>
                  </a:extLst>
                </a:gridCol>
              </a:tblGrid>
              <a:tr h="9577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Case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Cases Closed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Legal </a:t>
                      </a:r>
                      <a:r>
                        <a:rPr lang="en-US" dirty="0" err="1"/>
                        <a:t>Hrs</a:t>
                      </a:r>
                      <a:r>
                        <a:rPr lang="en-US" dirty="0"/>
                        <a:t>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Case Time </a:t>
                      </a:r>
                      <a:r>
                        <a:rPr lang="en-US" dirty="0" err="1"/>
                        <a:t>Hrs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Est. Hours Needed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4595719"/>
                  </a:ext>
                </a:extLst>
              </a:tr>
              <a:tr h="439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Partners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480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480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124728"/>
                  </a:ext>
                </a:extLst>
              </a:tr>
              <a:tr h="463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Associates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1,440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7,200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750310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Paralegals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1,440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8,640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528382"/>
                  </a:ext>
                </a:extLst>
              </a:tr>
              <a:tr h="501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Legal Assistants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1,440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4,320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090378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275468"/>
                  </a:ext>
                </a:extLst>
              </a:tr>
              <a:tr h="554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15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20,640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20,148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403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692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83D3-6490-A470-7E6B-5C6BBA29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655" y="172085"/>
            <a:ext cx="8078016" cy="1016635"/>
          </a:xfrm>
        </p:spPr>
        <p:txBody>
          <a:bodyPr/>
          <a:lstStyle/>
          <a:p>
            <a:pPr algn="ctr"/>
            <a:r>
              <a:rPr lang="en-US" b="1" dirty="0"/>
              <a:t>Free Revenue Calculator</a:t>
            </a:r>
          </a:p>
        </p:txBody>
      </p:sp>
      <p:pic>
        <p:nvPicPr>
          <p:cNvPr id="4" name="Picture 3" descr="A qr code with black squares&#10;&#10;Description automatically generated">
            <a:extLst>
              <a:ext uri="{FF2B5EF4-FFF2-40B4-BE49-F238E27FC236}">
                <a16:creationId xmlns:a16="http://schemas.microsoft.com/office/drawing/2014/main" id="{E2264D6C-FB79-3196-75A6-157ADE29A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1727200"/>
            <a:ext cx="3987800" cy="39878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C3FAD50-70BB-0BE8-A8CE-777785BD3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 t="3574" r="4653" b="7946"/>
          <a:stretch/>
        </p:blipFill>
        <p:spPr bwMode="auto">
          <a:xfrm>
            <a:off x="1269999" y="1188720"/>
            <a:ext cx="5090161" cy="514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680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83D3-6490-A470-7E6B-5C6BBA29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655" y="172085"/>
            <a:ext cx="8078016" cy="101663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Managing the Big Picture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683F8FA-3D6C-C93D-AAF9-6D97502F21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342353"/>
              </p:ext>
            </p:extLst>
          </p:nvPr>
        </p:nvGraphicFramePr>
        <p:xfrm>
          <a:off x="1115568" y="1450721"/>
          <a:ext cx="580644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CE579A5-2F8A-D4AF-0CE8-C74DEB1F96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002" y="1727055"/>
            <a:ext cx="3972406" cy="397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83D3-6490-A470-7E6B-5C6BBA29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655" y="172085"/>
            <a:ext cx="8078016" cy="101663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 KPI’s We’ve Covered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3FAD50-70BB-0BE8-A8CE-777785BD3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7" b="4617"/>
          <a:stretch/>
        </p:blipFill>
        <p:spPr bwMode="auto">
          <a:xfrm>
            <a:off x="1584960" y="1544320"/>
            <a:ext cx="4511040" cy="409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0870D-3D7F-779A-81BF-8F96959CE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439" y="1544320"/>
            <a:ext cx="4808451" cy="418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Revenue</a:t>
            </a:r>
            <a:endParaRPr lang="en-US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Avg Case Value ($$)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Target # of Cases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Avg Time on Case (</a:t>
            </a:r>
            <a:r>
              <a:rPr lang="en-US" dirty="0" err="1"/>
              <a:t>Hr</a:t>
            </a:r>
            <a:r>
              <a:rPr lang="en-US" dirty="0"/>
              <a:t>)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Avg Billable </a:t>
            </a:r>
            <a:r>
              <a:rPr lang="en-US" dirty="0" err="1"/>
              <a:t>Hr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7000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0BDC33-1A60-3DD3-2A67-BB1CA496F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560" y="566983"/>
            <a:ext cx="8798560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Firm KPI Reporting &amp; Reviews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DEFE82-A9C3-5AE4-9CBA-F290B03CB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806653"/>
              </p:ext>
            </p:extLst>
          </p:nvPr>
        </p:nvGraphicFramePr>
        <p:xfrm>
          <a:off x="1459653" y="2258907"/>
          <a:ext cx="8988213" cy="3442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482">
                  <a:extLst>
                    <a:ext uri="{9D8B030D-6E8A-4147-A177-3AD203B41FA5}">
                      <a16:colId xmlns:a16="http://schemas.microsoft.com/office/drawing/2014/main" val="2070074784"/>
                    </a:ext>
                  </a:extLst>
                </a:gridCol>
                <a:gridCol w="2309598">
                  <a:extLst>
                    <a:ext uri="{9D8B030D-6E8A-4147-A177-3AD203B41FA5}">
                      <a16:colId xmlns:a16="http://schemas.microsoft.com/office/drawing/2014/main" val="2030970169"/>
                    </a:ext>
                  </a:extLst>
                </a:gridCol>
                <a:gridCol w="1967210">
                  <a:extLst>
                    <a:ext uri="{9D8B030D-6E8A-4147-A177-3AD203B41FA5}">
                      <a16:colId xmlns:a16="http://schemas.microsoft.com/office/drawing/2014/main" val="1590568744"/>
                    </a:ext>
                  </a:extLst>
                </a:gridCol>
                <a:gridCol w="1935923">
                  <a:extLst>
                    <a:ext uri="{9D8B030D-6E8A-4147-A177-3AD203B41FA5}">
                      <a16:colId xmlns:a16="http://schemas.microsoft.com/office/drawing/2014/main" val="252432818"/>
                    </a:ext>
                  </a:extLst>
                </a:gridCol>
              </a:tblGrid>
              <a:tr h="4842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Firm KPI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YTD Oct (Actual)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YTD Oct (Budget)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4595719"/>
                  </a:ext>
                </a:extLst>
              </a:tr>
              <a:tr h="439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Revenue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9124728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Cases Opened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2528382"/>
                  </a:ext>
                </a:extLst>
              </a:tr>
              <a:tr h="501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Cases Worked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3855888"/>
                  </a:ext>
                </a:extLst>
              </a:tr>
              <a:tr h="501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Cases Closed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090378"/>
                  </a:ext>
                </a:extLst>
              </a:tr>
              <a:tr h="501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Avg Case Value ($$)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8781958"/>
                  </a:ext>
                </a:extLst>
              </a:tr>
              <a:tr h="501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Avg Billable Time </a:t>
                      </a:r>
                    </a:p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 Cases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574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579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0BDC33-1A60-3DD3-2A67-BB1CA496F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560" y="566983"/>
            <a:ext cx="8798560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Staff KPI Reporting &amp; Reviews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DEFE82-A9C3-5AE4-9CBA-F290B03CB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396399"/>
              </p:ext>
            </p:extLst>
          </p:nvPr>
        </p:nvGraphicFramePr>
        <p:xfrm>
          <a:off x="1459653" y="2258907"/>
          <a:ext cx="8988213" cy="3782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482">
                  <a:extLst>
                    <a:ext uri="{9D8B030D-6E8A-4147-A177-3AD203B41FA5}">
                      <a16:colId xmlns:a16="http://schemas.microsoft.com/office/drawing/2014/main" val="2070074784"/>
                    </a:ext>
                  </a:extLst>
                </a:gridCol>
                <a:gridCol w="2309599">
                  <a:extLst>
                    <a:ext uri="{9D8B030D-6E8A-4147-A177-3AD203B41FA5}">
                      <a16:colId xmlns:a16="http://schemas.microsoft.com/office/drawing/2014/main" val="2030970169"/>
                    </a:ext>
                  </a:extLst>
                </a:gridCol>
                <a:gridCol w="1967209">
                  <a:extLst>
                    <a:ext uri="{9D8B030D-6E8A-4147-A177-3AD203B41FA5}">
                      <a16:colId xmlns:a16="http://schemas.microsoft.com/office/drawing/2014/main" val="1590568744"/>
                    </a:ext>
                  </a:extLst>
                </a:gridCol>
                <a:gridCol w="1935923">
                  <a:extLst>
                    <a:ext uri="{9D8B030D-6E8A-4147-A177-3AD203B41FA5}">
                      <a16:colId xmlns:a16="http://schemas.microsoft.com/office/drawing/2014/main" val="252432818"/>
                    </a:ext>
                  </a:extLst>
                </a:gridCol>
              </a:tblGrid>
              <a:tr h="4842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Staff KPI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YTD Oct (Actual)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YTD Oct (Budget)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4595719"/>
                  </a:ext>
                </a:extLst>
              </a:tr>
              <a:tr h="439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Billable Hours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(15)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8359602"/>
                  </a:ext>
                </a:extLst>
              </a:tr>
              <a:tr h="439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Revenue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$47,250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$54,000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($6,750)</a:t>
                      </a:r>
                    </a:p>
                  </a:txBody>
                  <a:tcPr anchor="ctr">
                    <a:solidFill>
                      <a:srgbClr val="FF9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124728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Cases Opened*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3448917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Cases Worked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(2)</a:t>
                      </a:r>
                    </a:p>
                  </a:txBody>
                  <a:tcPr anchor="ctr">
                    <a:solidFill>
                      <a:srgbClr val="FF9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528382"/>
                  </a:ext>
                </a:extLst>
              </a:tr>
              <a:tr h="501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Avg Value ($$) per case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$3,150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$3,176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($26)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8790084"/>
                  </a:ext>
                </a:extLst>
              </a:tr>
              <a:tr h="501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Avg Billable Time on Case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7.00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7.05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(0.05)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090378"/>
                  </a:ext>
                </a:extLst>
              </a:tr>
              <a:tr h="501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Collection Rate**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81%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(9%)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4837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707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37322-0E22-FBB6-EEAC-66592138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442" y="1266468"/>
            <a:ext cx="9901519" cy="962102"/>
          </a:xfrm>
        </p:spPr>
        <p:txBody>
          <a:bodyPr>
            <a:normAutofit/>
          </a:bodyPr>
          <a:lstStyle/>
          <a:p>
            <a:r>
              <a:rPr lang="en-US" sz="4800" b="1" dirty="0"/>
              <a:t>Agenda Recap: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4DE37-F80F-73B2-C365-2543BAD27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442" y="2228570"/>
            <a:ext cx="10048838" cy="37222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PH" sz="3600" dirty="0"/>
              <a:t>Define the right KPIs for your firm</a:t>
            </a:r>
          </a:p>
          <a:p>
            <a:pPr>
              <a:lnSpc>
                <a:spcPct val="150000"/>
              </a:lnSpc>
            </a:pPr>
            <a:r>
              <a:rPr lang="en-PH" sz="3600" dirty="0"/>
              <a:t>Describe the key drivers that move your KPIs</a:t>
            </a:r>
          </a:p>
          <a:p>
            <a:pPr>
              <a:lnSpc>
                <a:spcPct val="150000"/>
              </a:lnSpc>
            </a:pPr>
            <a:r>
              <a:rPr lang="en-PH" sz="3600" dirty="0"/>
              <a:t>Identify the common roadblocks &amp; blind spots</a:t>
            </a:r>
          </a:p>
          <a:p>
            <a:pPr>
              <a:lnSpc>
                <a:spcPct val="150000"/>
              </a:lnSpc>
            </a:pPr>
            <a:r>
              <a:rPr lang="en-PH" sz="3600" dirty="0"/>
              <a:t>Discuss practical tips and strategies for future success</a:t>
            </a:r>
          </a:p>
          <a:p>
            <a:pPr>
              <a:lnSpc>
                <a:spcPct val="150000"/>
              </a:lnSpc>
            </a:pPr>
            <a:endParaRPr lang="en-PH" sz="3600" dirty="0"/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1476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0BDC33-1A60-3DD3-2A67-BB1CA496F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/>
              <a:t>Recap Framework</a:t>
            </a:r>
          </a:p>
        </p:txBody>
      </p:sp>
      <p:pic>
        <p:nvPicPr>
          <p:cNvPr id="7" name="Content Placeholder 6" descr="A construction site with workers working on the ground&#10;&#10;Description automatically generated">
            <a:extLst>
              <a:ext uri="{FF2B5EF4-FFF2-40B4-BE49-F238E27FC236}">
                <a16:creationId xmlns:a16="http://schemas.microsoft.com/office/drawing/2014/main" id="{E882227B-8BB5-AE5A-1035-EA7EE93D71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280" y="2124597"/>
            <a:ext cx="5181600" cy="296091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227F4-A8C3-111D-B739-3711C66B3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85610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Steps to KPI Success</a:t>
            </a:r>
          </a:p>
          <a:p>
            <a:r>
              <a:rPr lang="en-US" dirty="0"/>
              <a:t>Define your goal</a:t>
            </a:r>
          </a:p>
          <a:p>
            <a:r>
              <a:rPr lang="en-US" dirty="0"/>
              <a:t>Clarify your milestones</a:t>
            </a:r>
          </a:p>
          <a:p>
            <a:r>
              <a:rPr lang="en-US" dirty="0"/>
              <a:t>Understand your drivers</a:t>
            </a:r>
          </a:p>
          <a:p>
            <a:r>
              <a:rPr lang="en-US" dirty="0"/>
              <a:t>Determine your case need</a:t>
            </a:r>
          </a:p>
          <a:p>
            <a:r>
              <a:rPr lang="en-US" dirty="0"/>
              <a:t>Determine your staffing need</a:t>
            </a:r>
          </a:p>
          <a:p>
            <a:r>
              <a:rPr lang="en-US" dirty="0"/>
              <a:t>Conduct regular reviews</a:t>
            </a:r>
          </a:p>
        </p:txBody>
      </p:sp>
    </p:spTree>
    <p:extLst>
      <p:ext uri="{BB962C8B-B14F-4D97-AF65-F5344CB8AC3E}">
        <p14:creationId xmlns:p14="http://schemas.microsoft.com/office/powerpoint/2010/main" val="2665106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65C1C-8DDA-505B-A036-067D4401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010" y="365125"/>
            <a:ext cx="9019242" cy="1325563"/>
          </a:xfrm>
        </p:spPr>
        <p:txBody>
          <a:bodyPr/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Thank You for your feedback!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D6047A-BF02-D259-7E1A-DEDB7717A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r="6288"/>
          <a:stretch/>
        </p:blipFill>
        <p:spPr>
          <a:xfrm>
            <a:off x="257946" y="2399561"/>
            <a:ext cx="6462685" cy="4093314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6CC5B0C-6B80-4D88-A6F3-F721F1CBD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113" y="2328441"/>
            <a:ext cx="4093314" cy="4093314"/>
          </a:xfrm>
        </p:spPr>
      </p:pic>
    </p:spTree>
    <p:extLst>
      <p:ext uri="{BB962C8B-B14F-4D97-AF65-F5344CB8AC3E}">
        <p14:creationId xmlns:p14="http://schemas.microsoft.com/office/powerpoint/2010/main" val="189440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9D9C1-61A1-0E1E-5804-96B5BF276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0035"/>
            <a:ext cx="8970818" cy="1095325"/>
          </a:xfrm>
        </p:spPr>
        <p:txBody>
          <a:bodyPr>
            <a:noAutofit/>
          </a:bodyPr>
          <a:lstStyle/>
          <a:p>
            <a:r>
              <a:rPr lang="en-US" sz="3600" b="1" dirty="0"/>
              <a:t>Terrell A. Turner, CPA</a:t>
            </a:r>
            <a:br>
              <a:rPr lang="en-US" sz="3600" b="1" dirty="0"/>
            </a:br>
            <a:r>
              <a:rPr lang="en-US" sz="3600" b="1" dirty="0"/>
              <a:t>CEO, </a:t>
            </a:r>
            <a:r>
              <a:rPr lang="en-US" sz="3600" b="1" dirty="0" err="1"/>
              <a:t>TLTurner</a:t>
            </a:r>
            <a:r>
              <a:rPr lang="en-US" sz="3600" b="1" dirty="0"/>
              <a:t> Group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3D045-40D3-74B0-3ABF-793F60CDC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5360"/>
            <a:ext cx="5131906" cy="1994429"/>
          </a:xfr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800" dirty="0"/>
              <a:t>Training for law firm admins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Data Analytics for law firms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Bookkeeping &amp; CFO support 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Law Firm Finance Chair – ABA</a:t>
            </a:r>
          </a:p>
          <a:p>
            <a:pPr marL="228600" lvl="1">
              <a:spcBef>
                <a:spcPts val="1000"/>
              </a:spcBef>
            </a:pPr>
            <a:r>
              <a:rPr lang="en-US" sz="2800" b="1" dirty="0" err="1"/>
              <a:t>www.TLTurnerGroup.com</a:t>
            </a:r>
            <a:r>
              <a:rPr lang="en-US" sz="2800" b="1" dirty="0"/>
              <a:t>​</a:t>
            </a:r>
          </a:p>
        </p:txBody>
      </p:sp>
      <p:sp>
        <p:nvSpPr>
          <p:cNvPr id="6" name="Google Shape;78;p16">
            <a:extLst>
              <a:ext uri="{FF2B5EF4-FFF2-40B4-BE49-F238E27FC236}">
                <a16:creationId xmlns:a16="http://schemas.microsoft.com/office/drawing/2014/main" id="{91726CAF-472F-8AAE-D07C-8CBDF5AF882F}"/>
              </a:ext>
            </a:extLst>
          </p:cNvPr>
          <p:cNvSpPr/>
          <p:nvPr/>
        </p:nvSpPr>
        <p:spPr>
          <a:xfrm>
            <a:off x="7395676" y="1510191"/>
            <a:ext cx="3958124" cy="4017774"/>
          </a:xfrm>
          <a:custGeom>
            <a:avLst/>
            <a:gdLst/>
            <a:ahLst/>
            <a:cxnLst/>
            <a:rect l="l" t="t" r="r" b="b"/>
            <a:pathLst>
              <a:path w="7258050" h="7448550" extrusionOk="0">
                <a:moveTo>
                  <a:pt x="0" y="0"/>
                </a:moveTo>
                <a:lnTo>
                  <a:pt x="7258050" y="0"/>
                </a:lnTo>
                <a:lnTo>
                  <a:pt x="7258050" y="7448550"/>
                </a:lnTo>
                <a:lnTo>
                  <a:pt x="0" y="7448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411954-AB8C-3203-6671-7CCE63FFE7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41" t="7404" r="2061" b="15939"/>
          <a:stretch/>
        </p:blipFill>
        <p:spPr>
          <a:xfrm>
            <a:off x="2325189" y="5225628"/>
            <a:ext cx="1685827" cy="1391115"/>
          </a:xfrm>
          <a:prstGeom prst="rect">
            <a:avLst/>
          </a:prstGeom>
        </p:spPr>
      </p:pic>
      <p:pic>
        <p:nvPicPr>
          <p:cNvPr id="8" name="Picture 7" descr="A gavel and a statue&#10;&#10;Description automatically generated">
            <a:extLst>
              <a:ext uri="{FF2B5EF4-FFF2-40B4-BE49-F238E27FC236}">
                <a16:creationId xmlns:a16="http://schemas.microsoft.com/office/drawing/2014/main" id="{5CB1DC28-FFBE-72D9-8105-677FBBD86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3288" y="5225628"/>
            <a:ext cx="1289245" cy="1289245"/>
          </a:xfrm>
          <a:prstGeom prst="rect">
            <a:avLst/>
          </a:prstGeom>
        </p:spPr>
      </p:pic>
      <p:pic>
        <p:nvPicPr>
          <p:cNvPr id="9" name="Picture 8" descr="A person in a suit&#10;&#10;Description automatically generated">
            <a:extLst>
              <a:ext uri="{FF2B5EF4-FFF2-40B4-BE49-F238E27FC236}">
                <a16:creationId xmlns:a16="http://schemas.microsoft.com/office/drawing/2014/main" id="{D62DB94D-9FA0-F48E-EF15-C9F1627503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5242232"/>
            <a:ext cx="1369063" cy="136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4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83D3-6490-A470-7E6B-5C6BBA29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655" y="365125"/>
            <a:ext cx="8078016" cy="1325563"/>
          </a:xfrm>
        </p:spPr>
        <p:txBody>
          <a:bodyPr/>
          <a:lstStyle/>
          <a:p>
            <a:r>
              <a:rPr lang="en-US" b="1" dirty="0"/>
              <a:t>How I Came to Learn What I’m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9EF6-C4C5-8D02-3F14-F92C6E1F0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8053" y="2223222"/>
            <a:ext cx="10591060" cy="19605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700" dirty="0"/>
              <a:t>A client reached out to us for data analytics because they wanted to grow. </a:t>
            </a:r>
          </a:p>
          <a:p>
            <a:pPr marL="0" indent="0">
              <a:buNone/>
            </a:pPr>
            <a:endParaRPr lang="en-US" sz="3700" b="1" dirty="0"/>
          </a:p>
          <a:p>
            <a:pPr marL="0" indent="0">
              <a:buNone/>
            </a:pPr>
            <a:r>
              <a:rPr lang="en-US" sz="3700" dirty="0"/>
              <a:t>After digging into the details, I had two things to tell them...</a:t>
            </a:r>
          </a:p>
          <a:p>
            <a:pPr marL="0" indent="0">
              <a:buNone/>
            </a:pP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2721964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83D3-6490-A470-7E6B-5C6BBA29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655" y="365125"/>
            <a:ext cx="8078016" cy="1325563"/>
          </a:xfrm>
        </p:spPr>
        <p:txBody>
          <a:bodyPr/>
          <a:lstStyle/>
          <a:p>
            <a:pPr algn="ctr"/>
            <a:r>
              <a:rPr lang="en-US" b="1" dirty="0"/>
              <a:t>Why pay attention to KPI’s</a:t>
            </a:r>
          </a:p>
        </p:txBody>
      </p:sp>
      <p:pic>
        <p:nvPicPr>
          <p:cNvPr id="8" name="Content Placeholder 7" descr="A person standing in front of a boardroom with people sitting around it&#10;&#10;Description automatically generated">
            <a:extLst>
              <a:ext uri="{FF2B5EF4-FFF2-40B4-BE49-F238E27FC236}">
                <a16:creationId xmlns:a16="http://schemas.microsoft.com/office/drawing/2014/main" id="{74CF5248-B119-12FA-7142-4830E0E42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699" y="1825625"/>
            <a:ext cx="7614841" cy="4351338"/>
          </a:xfrm>
        </p:spPr>
      </p:pic>
    </p:spTree>
    <p:extLst>
      <p:ext uri="{BB962C8B-B14F-4D97-AF65-F5344CB8AC3E}">
        <p14:creationId xmlns:p14="http://schemas.microsoft.com/office/powerpoint/2010/main" val="3766529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83D3-6490-A470-7E6B-5C6BBA29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655" y="365125"/>
            <a:ext cx="8078016" cy="1325563"/>
          </a:xfrm>
        </p:spPr>
        <p:txBody>
          <a:bodyPr/>
          <a:lstStyle/>
          <a:p>
            <a:pPr algn="ctr"/>
            <a:r>
              <a:rPr lang="en-US" b="1" dirty="0"/>
              <a:t>Common KPI’s</a:t>
            </a:r>
          </a:p>
        </p:txBody>
      </p:sp>
      <p:pic>
        <p:nvPicPr>
          <p:cNvPr id="9" name="Picture 8" descr="A screen with a digital display&#10;&#10;Description automatically generated with medium confidence">
            <a:extLst>
              <a:ext uri="{FF2B5EF4-FFF2-40B4-BE49-F238E27FC236}">
                <a16:creationId xmlns:a16="http://schemas.microsoft.com/office/drawing/2014/main" id="{FFAC992C-4179-B5DA-9B09-FA491645C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23" y="1690688"/>
            <a:ext cx="4267200" cy="4267200"/>
          </a:xfrm>
          <a:prstGeom prst="rect">
            <a:avLst/>
          </a:prstGeom>
        </p:spPr>
      </p:pic>
      <p:pic>
        <p:nvPicPr>
          <p:cNvPr id="11" name="Picture 10" descr="A person's wrist with a smart watch&#10;&#10;Description automatically generated">
            <a:extLst>
              <a:ext uri="{FF2B5EF4-FFF2-40B4-BE49-F238E27FC236}">
                <a16:creationId xmlns:a16="http://schemas.microsoft.com/office/drawing/2014/main" id="{17182E42-3746-51D2-D8BE-BC5F2432C6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64" y="1690688"/>
            <a:ext cx="4376280" cy="437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73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0BDC33-1A60-3DD3-2A67-BB1CA496F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/>
              <a:t>KPI framework</a:t>
            </a:r>
          </a:p>
        </p:txBody>
      </p:sp>
      <p:pic>
        <p:nvPicPr>
          <p:cNvPr id="7" name="Content Placeholder 6" descr="A construction site with workers working on the ground&#10;&#10;Description automatically generated">
            <a:extLst>
              <a:ext uri="{FF2B5EF4-FFF2-40B4-BE49-F238E27FC236}">
                <a16:creationId xmlns:a16="http://schemas.microsoft.com/office/drawing/2014/main" id="{E882227B-8BB5-AE5A-1035-EA7EE93D71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280" y="2124597"/>
            <a:ext cx="5181600" cy="296091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227F4-A8C3-111D-B739-3711C66B3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85610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Steps to KPI Success</a:t>
            </a:r>
          </a:p>
          <a:p>
            <a:r>
              <a:rPr lang="en-US" dirty="0"/>
              <a:t>Define your goal</a:t>
            </a:r>
          </a:p>
          <a:p>
            <a:r>
              <a:rPr lang="en-US" dirty="0"/>
              <a:t>Clarify your milestones</a:t>
            </a:r>
          </a:p>
          <a:p>
            <a:r>
              <a:rPr lang="en-US" dirty="0"/>
              <a:t>Understand your drivers</a:t>
            </a:r>
          </a:p>
          <a:p>
            <a:r>
              <a:rPr lang="en-US" dirty="0"/>
              <a:t>Determine your case need</a:t>
            </a:r>
          </a:p>
          <a:p>
            <a:r>
              <a:rPr lang="en-US" dirty="0"/>
              <a:t>Determine your staffing need</a:t>
            </a:r>
          </a:p>
          <a:p>
            <a:r>
              <a:rPr lang="en-US" dirty="0"/>
              <a:t>Conduct regular reviews</a:t>
            </a:r>
          </a:p>
        </p:txBody>
      </p:sp>
    </p:spTree>
    <p:extLst>
      <p:ext uri="{BB962C8B-B14F-4D97-AF65-F5344CB8AC3E}">
        <p14:creationId xmlns:p14="http://schemas.microsoft.com/office/powerpoint/2010/main" val="58588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83D3-6490-A470-7E6B-5C6BBA29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654" y="365125"/>
            <a:ext cx="8878265" cy="1325563"/>
          </a:xfrm>
        </p:spPr>
        <p:txBody>
          <a:bodyPr/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Impact"/>
                <a:ea typeface="Impact"/>
                <a:cs typeface="Impact"/>
                <a:sym typeface="Impact"/>
              </a:rPr>
              <a:t>SUCCESS CAN LOOK LIKE :</a:t>
            </a:r>
            <a:endParaRPr lang="en-US" sz="800" dirty="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" name="Google Shape;173;p30">
            <a:extLst>
              <a:ext uri="{FF2B5EF4-FFF2-40B4-BE49-F238E27FC236}">
                <a16:creationId xmlns:a16="http://schemas.microsoft.com/office/drawing/2014/main" id="{FEFA3DE9-10F6-DACF-A406-D0E558B174F1}"/>
              </a:ext>
            </a:extLst>
          </p:cNvPr>
          <p:cNvSpPr txBox="1"/>
          <p:nvPr/>
        </p:nvSpPr>
        <p:spPr>
          <a:xfrm>
            <a:off x="5395731" y="3181678"/>
            <a:ext cx="1879969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# of cases won</a:t>
            </a:r>
            <a:endParaRPr sz="700" dirty="0"/>
          </a:p>
        </p:txBody>
      </p:sp>
      <p:sp>
        <p:nvSpPr>
          <p:cNvPr id="6" name="Google Shape;174;p30">
            <a:extLst>
              <a:ext uri="{FF2B5EF4-FFF2-40B4-BE49-F238E27FC236}">
                <a16:creationId xmlns:a16="http://schemas.microsoft.com/office/drawing/2014/main" id="{7A7389A5-0CA2-6CCD-373B-D62AA4DBD5C4}"/>
              </a:ext>
            </a:extLst>
          </p:cNvPr>
          <p:cNvSpPr txBox="1"/>
          <p:nvPr/>
        </p:nvSpPr>
        <p:spPr>
          <a:xfrm>
            <a:off x="1285718" y="3065060"/>
            <a:ext cx="3343248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Serving underserved communities</a:t>
            </a:r>
            <a:endParaRPr sz="700" dirty="0"/>
          </a:p>
        </p:txBody>
      </p:sp>
      <p:sp>
        <p:nvSpPr>
          <p:cNvPr id="7" name="Google Shape;175;p30">
            <a:extLst>
              <a:ext uri="{FF2B5EF4-FFF2-40B4-BE49-F238E27FC236}">
                <a16:creationId xmlns:a16="http://schemas.microsoft.com/office/drawing/2014/main" id="{C3468766-E902-1A09-C064-CB69D3B2B25B}"/>
              </a:ext>
            </a:extLst>
          </p:cNvPr>
          <p:cNvSpPr txBox="1"/>
          <p:nvPr/>
        </p:nvSpPr>
        <p:spPr>
          <a:xfrm>
            <a:off x="5395732" y="5178838"/>
            <a:ext cx="2029494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Public Recognition</a:t>
            </a:r>
            <a:endParaRPr sz="700" dirty="0"/>
          </a:p>
        </p:txBody>
      </p:sp>
      <p:sp>
        <p:nvSpPr>
          <p:cNvPr id="9" name="Google Shape;176;p30">
            <a:extLst>
              <a:ext uri="{FF2B5EF4-FFF2-40B4-BE49-F238E27FC236}">
                <a16:creationId xmlns:a16="http://schemas.microsoft.com/office/drawing/2014/main" id="{094018C6-C5E9-DA0A-E7FF-B3E5E8F872C0}"/>
              </a:ext>
            </a:extLst>
          </p:cNvPr>
          <p:cNvSpPr txBox="1"/>
          <p:nvPr/>
        </p:nvSpPr>
        <p:spPr>
          <a:xfrm>
            <a:off x="8566690" y="3123105"/>
            <a:ext cx="2348422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Size of your Revenue/Profits</a:t>
            </a:r>
            <a:endParaRPr sz="700" dirty="0"/>
          </a:p>
        </p:txBody>
      </p:sp>
      <p:sp>
        <p:nvSpPr>
          <p:cNvPr id="10" name="Google Shape;177;p30">
            <a:extLst>
              <a:ext uri="{FF2B5EF4-FFF2-40B4-BE49-F238E27FC236}">
                <a16:creationId xmlns:a16="http://schemas.microsoft.com/office/drawing/2014/main" id="{834F3FB2-0A8E-D933-0620-DD21258B0F19}"/>
              </a:ext>
            </a:extLst>
          </p:cNvPr>
          <p:cNvSpPr txBox="1"/>
          <p:nvPr/>
        </p:nvSpPr>
        <p:spPr>
          <a:xfrm>
            <a:off x="8672844" y="4967687"/>
            <a:ext cx="2640214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High quality customer service</a:t>
            </a:r>
            <a:endParaRPr sz="700" dirty="0"/>
          </a:p>
        </p:txBody>
      </p:sp>
      <p:sp>
        <p:nvSpPr>
          <p:cNvPr id="11" name="Google Shape;178;p30">
            <a:extLst>
              <a:ext uri="{FF2B5EF4-FFF2-40B4-BE49-F238E27FC236}">
                <a16:creationId xmlns:a16="http://schemas.microsoft.com/office/drawing/2014/main" id="{C007A2E4-F5A4-F324-6B11-42909E9FD5EB}"/>
              </a:ext>
            </a:extLst>
          </p:cNvPr>
          <p:cNvSpPr txBox="1"/>
          <p:nvPr/>
        </p:nvSpPr>
        <p:spPr>
          <a:xfrm>
            <a:off x="1230481" y="5101927"/>
            <a:ext cx="3108982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# of associates &amp; staff</a:t>
            </a:r>
            <a:endParaRPr sz="700" dirty="0"/>
          </a:p>
        </p:txBody>
      </p:sp>
      <p:pic>
        <p:nvPicPr>
          <p:cNvPr id="12" name="Google Shape;179;p30">
            <a:extLst>
              <a:ext uri="{FF2B5EF4-FFF2-40B4-BE49-F238E27FC236}">
                <a16:creationId xmlns:a16="http://schemas.microsoft.com/office/drawing/2014/main" id="{3CFD6C81-BEB4-E3DB-FBC4-2ECC0C8BA47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1920" y="1965008"/>
            <a:ext cx="2701465" cy="106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80;p30">
            <a:extLst>
              <a:ext uri="{FF2B5EF4-FFF2-40B4-BE49-F238E27FC236}">
                <a16:creationId xmlns:a16="http://schemas.microsoft.com/office/drawing/2014/main" id="{6C9D7C52-9619-56A3-45C5-FFE647D45DB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19118" r="-19118"/>
          <a:stretch/>
        </p:blipFill>
        <p:spPr>
          <a:xfrm>
            <a:off x="5529524" y="2042500"/>
            <a:ext cx="1480641" cy="1100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84;p30">
            <a:extLst>
              <a:ext uri="{FF2B5EF4-FFF2-40B4-BE49-F238E27FC236}">
                <a16:creationId xmlns:a16="http://schemas.microsoft.com/office/drawing/2014/main" id="{362AB1C1-A576-44A1-08F8-A62C18D12FF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7843" y="4017927"/>
            <a:ext cx="1352321" cy="10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85;p30">
            <a:extLst>
              <a:ext uri="{FF2B5EF4-FFF2-40B4-BE49-F238E27FC236}">
                <a16:creationId xmlns:a16="http://schemas.microsoft.com/office/drawing/2014/main" id="{02DF5207-F3ED-5023-126E-E8342FF90DA8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39994" y="3784802"/>
            <a:ext cx="2455136" cy="129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86;p30">
            <a:extLst>
              <a:ext uri="{FF2B5EF4-FFF2-40B4-BE49-F238E27FC236}">
                <a16:creationId xmlns:a16="http://schemas.microsoft.com/office/drawing/2014/main" id="{DFB8F791-BBFC-B84B-B38C-5D2742585B59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18736" y="4524423"/>
            <a:ext cx="1514361" cy="400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87;p30">
            <a:extLst>
              <a:ext uri="{FF2B5EF4-FFF2-40B4-BE49-F238E27FC236}">
                <a16:creationId xmlns:a16="http://schemas.microsoft.com/office/drawing/2014/main" id="{6345BDF3-D9B7-B050-B507-EE49875325BB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799563" y="1926145"/>
            <a:ext cx="1872215" cy="1502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5132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83D3-6490-A470-7E6B-5C6BBA29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655" y="172085"/>
            <a:ext cx="8078016" cy="1016635"/>
          </a:xfrm>
        </p:spPr>
        <p:txBody>
          <a:bodyPr/>
          <a:lstStyle/>
          <a:p>
            <a:pPr algn="ctr"/>
            <a:r>
              <a:rPr lang="en-US" b="1" dirty="0"/>
              <a:t>Golden Financial Formula I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1D3B6D9-5FFC-64A7-1B07-7ED88CCE13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814452"/>
              </p:ext>
            </p:extLst>
          </p:nvPr>
        </p:nvGraphicFramePr>
        <p:xfrm>
          <a:off x="650240" y="1584960"/>
          <a:ext cx="10891520" cy="4531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4236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51A57807D7A440A8B0F3C83E770FCC" ma:contentTypeVersion="23" ma:contentTypeDescription="Create a new document." ma:contentTypeScope="" ma:versionID="c633da30a48cf332250fc3cc9c2cab3e">
  <xsd:schema xmlns:xsd="http://www.w3.org/2001/XMLSchema" xmlns:xs="http://www.w3.org/2001/XMLSchema" xmlns:p="http://schemas.microsoft.com/office/2006/metadata/properties" xmlns:ns2="25bc41ef-d0fe-434b-9296-d0ab689c5b40" xmlns:ns3="b0d0b4d8-dac0-442f-a11d-e01bf3bc84e2" xmlns:ns4="e649193c-9f92-47ef-b741-3f893ccb0712" xmlns:ns5="5168f4b8-4f56-46c1-947b-cdc28505e2cd" targetNamespace="http://schemas.microsoft.com/office/2006/metadata/properties" ma:root="true" ma:fieldsID="df37fe6d97ae355a91e142a1acee358d" ns2:_="" ns3:_="" ns4:_="" ns5:_="">
    <xsd:import namespace="25bc41ef-d0fe-434b-9296-d0ab689c5b40"/>
    <xsd:import namespace="b0d0b4d8-dac0-442f-a11d-e01bf3bc84e2"/>
    <xsd:import namespace="e649193c-9f92-47ef-b741-3f893ccb0712"/>
    <xsd:import namespace="5168f4b8-4f56-46c1-947b-cdc28505e2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4:LastSharedByUser" minOccurs="0"/>
                <xsd:element ref="ns4:LastSharedByTime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EventHashCode" minOccurs="0"/>
                <xsd:element ref="ns5:MediaServiceGenerationTime" minOccurs="0"/>
                <xsd:element ref="ns3:TaxCatchAll" minOccurs="0"/>
                <xsd:element ref="ns3:Retention_x0020_Date" minOccurs="0"/>
                <xsd:element ref="ns5:MediaServiceOCR" minOccurs="0"/>
                <xsd:element ref="ns3:_dlc_DocId" minOccurs="0"/>
                <xsd:element ref="ns3:_dlc_DocIdUrl" minOccurs="0"/>
                <xsd:element ref="ns3:_dlc_DocIdPersistId" minOccurs="0"/>
                <xsd:element ref="ns5:MediaServiceAutoKeyPoints" minOccurs="0"/>
                <xsd:element ref="ns5:MediaServiceKeyPoints" minOccurs="0"/>
                <xsd:element ref="ns5:MediaLengthInSeconds" minOccurs="0"/>
                <xsd:element ref="ns5:MediaServiceLocation" minOccurs="0"/>
                <xsd:element ref="ns5:lcf76f155ced4ddcb4097134ff3c332f" minOccurs="0"/>
                <xsd:element ref="ns5:MediaServiceObjectDetectorVersion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bc41ef-d0fe-434b-9296-d0ab689c5b4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0b4d8-dac0-442f-a11d-e01bf3bc84e2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dde1d07-175e-4208-85f5-5974fcc063e7}" ma:internalName="TaxCatchAll" ma:showField="CatchAllData" ma:web="b0d0b4d8-dac0-442f-a11d-e01bf3bc84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tention_x0020_Date" ma:index="20" nillable="true" ma:displayName="Retention Date" ma:default="5 Years" ma:format="Dropdown" ma:internalName="Retention_x0020_Date">
      <xsd:simpleType>
        <xsd:restriction base="dms:Choice">
          <xsd:enumeration value="1 Year"/>
          <xsd:enumeration value="2 Years"/>
          <xsd:enumeration value="3 Years"/>
          <xsd:enumeration value="4 Years"/>
          <xsd:enumeration value="5 Years"/>
          <xsd:enumeration value="6 Years"/>
          <xsd:enumeration value="7 Years"/>
          <xsd:enumeration value="8 Years"/>
          <xsd:enumeration value="9 Years"/>
          <xsd:enumeration value="10 Years"/>
          <xsd:enumeration value="Permanent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9193c-9f92-47ef-b741-3f893ccb0712" elementFormDefault="qualified">
    <xsd:import namespace="http://schemas.microsoft.com/office/2006/documentManagement/types"/>
    <xsd:import namespace="http://schemas.microsoft.com/office/infopath/2007/PartnerControls"/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8f4b8-4f56-46c1-947b-cdc28505e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e99fb18b-195f-4cbe-b952-cf12f91f98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d0b4d8-dac0-442f-a11d-e01bf3bc84e2" xsi:nil="true"/>
    <Retention_x0020_Date xmlns="b0d0b4d8-dac0-442f-a11d-e01bf3bc84e2">5 Years</Retention_x0020_Date>
    <lcf76f155ced4ddcb4097134ff3c332f xmlns="5168f4b8-4f56-46c1-947b-cdc28505e2cd">
      <Terms xmlns="http://schemas.microsoft.com/office/infopath/2007/PartnerControls"/>
    </lcf76f155ced4ddcb4097134ff3c332f>
    <_dlc_DocId xmlns="b0d0b4d8-dac0-442f-a11d-e01bf3bc84e2">ALADOCS-2061751479-7132</_dlc_DocId>
    <_dlc_DocIdUrl xmlns="b0d0b4d8-dac0-442f-a11d-e01bf3bc84e2">
      <Url>https://alanet.sharepoint.com/mktg/_layouts/15/DocIdRedir.aspx?ID=ALADOCS-2061751479-7132</Url>
      <Description>ALADOCS-2061751479-7132</Description>
    </_dlc_DocIdUrl>
  </documentManagement>
</p:properties>
</file>

<file path=customXml/itemProps1.xml><?xml version="1.0" encoding="utf-8"?>
<ds:datastoreItem xmlns:ds="http://schemas.openxmlformats.org/officeDocument/2006/customXml" ds:itemID="{2CE4A9B3-0652-42C7-9CFB-9E8CBB73BD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928D94-2557-417F-A264-399E8926911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16FCDE4-ADC4-4936-93BD-0AB0C7071E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bc41ef-d0fe-434b-9296-d0ab689c5b40"/>
    <ds:schemaRef ds:uri="b0d0b4d8-dac0-442f-a11d-e01bf3bc84e2"/>
    <ds:schemaRef ds:uri="e649193c-9f92-47ef-b741-3f893ccb0712"/>
    <ds:schemaRef ds:uri="5168f4b8-4f56-46c1-947b-cdc28505e2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CBE1B33-7BE5-4486-8012-333062C625B0}">
  <ds:schemaRefs>
    <ds:schemaRef ds:uri="http://schemas.microsoft.com/office/2006/metadata/properties"/>
    <ds:schemaRef ds:uri="http://schemas.microsoft.com/office/infopath/2007/PartnerControls"/>
    <ds:schemaRef ds:uri="b0d0b4d8-dac0-442f-a11d-e01bf3bc84e2"/>
    <ds:schemaRef ds:uri="5168f4b8-4f56-46c1-947b-cdc28505e2c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675</Words>
  <Application>Microsoft Office PowerPoint</Application>
  <PresentationFormat>Widescreen</PresentationFormat>
  <Paragraphs>235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Impact</vt:lpstr>
      <vt:lpstr>Wingdings</vt:lpstr>
      <vt:lpstr>Office Theme</vt:lpstr>
      <vt:lpstr>A Framework for Leading Law Firms with Confidence</vt:lpstr>
      <vt:lpstr>Agenda:</vt:lpstr>
      <vt:lpstr>Terrell A. Turner, CPA CEO, TLTurner Group </vt:lpstr>
      <vt:lpstr>How I Came to Learn What I’m Sharing</vt:lpstr>
      <vt:lpstr>Why pay attention to KPI’s</vt:lpstr>
      <vt:lpstr>Common KPI’s</vt:lpstr>
      <vt:lpstr>KPI framework</vt:lpstr>
      <vt:lpstr>SUCCESS CAN LOOK LIKE :</vt:lpstr>
      <vt:lpstr>Golden Financial Formula I </vt:lpstr>
      <vt:lpstr>Revenue Target Breakdown</vt:lpstr>
      <vt:lpstr>Create Milestones</vt:lpstr>
      <vt:lpstr>Free Revenue Calculator</vt:lpstr>
      <vt:lpstr>Golden Financial Formula II </vt:lpstr>
      <vt:lpstr>Golden Financial Formula II </vt:lpstr>
      <vt:lpstr>Average Case Value</vt:lpstr>
      <vt:lpstr>Golden Financial Formula II </vt:lpstr>
      <vt:lpstr>KPI framework</vt:lpstr>
      <vt:lpstr>Golden Financial Formula III </vt:lpstr>
      <vt:lpstr>Average Case Time</vt:lpstr>
      <vt:lpstr>Golden Financial Formula III </vt:lpstr>
      <vt:lpstr>Legal Staff Capacity</vt:lpstr>
      <vt:lpstr>Free Revenue Calculator</vt:lpstr>
      <vt:lpstr>Managing the Big Picture</vt:lpstr>
      <vt:lpstr>The KPI’s We’ve Covered</vt:lpstr>
      <vt:lpstr>Firm KPI Reporting &amp; Reviews</vt:lpstr>
      <vt:lpstr>Staff KPI Reporting &amp; Reviews</vt:lpstr>
      <vt:lpstr>Agenda Recap:</vt:lpstr>
      <vt:lpstr>Recap Framework</vt:lpstr>
      <vt:lpstr>Thank You for your feedback!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Fitzpatrick</dc:creator>
  <cp:lastModifiedBy>Terrell Turner</cp:lastModifiedBy>
  <cp:revision>168</cp:revision>
  <dcterms:created xsi:type="dcterms:W3CDTF">2024-06-05T15:41:22Z</dcterms:created>
  <dcterms:modified xsi:type="dcterms:W3CDTF">2024-10-15T21:25:16Z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0x0101009A51A57807D7A440A8B0F3C83E770FCC</vt:lpwstr>
  </property>
  <property fmtid="{D5CDD505-2E9C-101B-9397-08002B2CF9AE}" pid="3" name="_dlc_DocIdItemGuid">
    <vt:lpwstr>fdd68dca-b14a-4cda-90df-18aed64ce95b</vt:lpwstr>
  </property>
</Properties>
</file>